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656" r:id="rId1"/>
  </p:sldMasterIdLst>
  <p:notesMasterIdLst>
    <p:notesMasterId r:id="rId58"/>
  </p:notesMasterIdLst>
  <p:handoutMasterIdLst>
    <p:handoutMasterId r:id="rId59"/>
  </p:handoutMasterIdLst>
  <p:sldIdLst>
    <p:sldId id="256" r:id="rId2"/>
    <p:sldId id="257" r:id="rId3"/>
    <p:sldId id="273" r:id="rId4"/>
    <p:sldId id="274" r:id="rId5"/>
    <p:sldId id="275" r:id="rId6"/>
    <p:sldId id="276" r:id="rId7"/>
    <p:sldId id="277" r:id="rId8"/>
    <p:sldId id="278" r:id="rId9"/>
    <p:sldId id="279" r:id="rId10"/>
    <p:sldId id="280" r:id="rId11"/>
    <p:sldId id="281" r:id="rId12"/>
    <p:sldId id="282" r:id="rId13"/>
    <p:sldId id="283" r:id="rId14"/>
    <p:sldId id="284" r:id="rId15"/>
    <p:sldId id="285" r:id="rId16"/>
    <p:sldId id="286" r:id="rId17"/>
    <p:sldId id="287" r:id="rId18"/>
    <p:sldId id="288" r:id="rId19"/>
    <p:sldId id="289" r:id="rId20"/>
    <p:sldId id="290" r:id="rId21"/>
    <p:sldId id="291" r:id="rId22"/>
    <p:sldId id="292" r:id="rId23"/>
    <p:sldId id="293" r:id="rId24"/>
    <p:sldId id="294" r:id="rId25"/>
    <p:sldId id="295" r:id="rId26"/>
    <p:sldId id="296" r:id="rId27"/>
    <p:sldId id="258" r:id="rId28"/>
    <p:sldId id="259" r:id="rId29"/>
    <p:sldId id="316" r:id="rId30"/>
    <p:sldId id="317" r:id="rId31"/>
    <p:sldId id="318" r:id="rId32"/>
    <p:sldId id="297" r:id="rId33"/>
    <p:sldId id="298" r:id="rId34"/>
    <p:sldId id="299" r:id="rId35"/>
    <p:sldId id="300" r:id="rId36"/>
    <p:sldId id="301" r:id="rId37"/>
    <p:sldId id="302" r:id="rId38"/>
    <p:sldId id="303" r:id="rId39"/>
    <p:sldId id="304" r:id="rId40"/>
    <p:sldId id="305" r:id="rId41"/>
    <p:sldId id="306" r:id="rId42"/>
    <p:sldId id="307" r:id="rId43"/>
    <p:sldId id="308" r:id="rId44"/>
    <p:sldId id="309" r:id="rId45"/>
    <p:sldId id="310" r:id="rId46"/>
    <p:sldId id="322" r:id="rId47"/>
    <p:sldId id="315" r:id="rId48"/>
    <p:sldId id="311" r:id="rId49"/>
    <p:sldId id="312" r:id="rId50"/>
    <p:sldId id="313" r:id="rId51"/>
    <p:sldId id="324" r:id="rId52"/>
    <p:sldId id="314" r:id="rId53"/>
    <p:sldId id="319" r:id="rId54"/>
    <p:sldId id="320" r:id="rId55"/>
    <p:sldId id="321" r:id="rId56"/>
    <p:sldId id="323" r:id="rId57"/>
  </p:sldIdLst>
  <p:sldSz cx="9144000" cy="6858000" type="screen4x3"/>
  <p:notesSz cx="7010400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000"/>
    <a:srgbClr val="0034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72" autoAdjust="0"/>
    <p:restoredTop sz="94634" autoAdjust="0"/>
  </p:normalViewPr>
  <p:slideViewPr>
    <p:cSldViewPr>
      <p:cViewPr varScale="1">
        <p:scale>
          <a:sx n="50" d="100"/>
          <a:sy n="50" d="100"/>
        </p:scale>
        <p:origin x="-882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466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38475" cy="4619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9" y="1"/>
            <a:ext cx="3038475" cy="4619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38CF38-3BFB-4362-9D5F-E45AD501A7D6}" type="datetimeFigureOut">
              <a:rPr lang="en-US" smtClean="0"/>
              <a:pPr/>
              <a:t>10/3/2012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772526"/>
            <a:ext cx="3038475" cy="4619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9" y="8772526"/>
            <a:ext cx="3038475" cy="4619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C1718E-9B4B-402C-B3EF-0557F51225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1037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1804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1804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r">
              <a:defRPr sz="1200"/>
            </a:lvl1pPr>
          </a:lstStyle>
          <a:p>
            <a:fld id="{866DF188-5546-404D-B84F-19BBBDE533A0}" type="datetimeFigureOut">
              <a:rPr lang="en-US" smtClean="0"/>
              <a:pPr/>
              <a:t>10/3/2012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95388" y="692150"/>
            <a:ext cx="4619625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830" tIns="46415" rIns="92830" bIns="46415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387136"/>
            <a:ext cx="5608320" cy="4156234"/>
          </a:xfrm>
          <a:prstGeom prst="rect">
            <a:avLst/>
          </a:prstGeom>
        </p:spPr>
        <p:txBody>
          <a:bodyPr vert="horz" lIns="92830" tIns="46415" rIns="92830" bIns="46415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8"/>
            <a:ext cx="3037840" cy="461804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772668"/>
            <a:ext cx="3037840" cy="461804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r">
              <a:defRPr sz="1200"/>
            </a:lvl1pPr>
          </a:lstStyle>
          <a:p>
            <a:fld id="{94D764B5-7998-49D0-A9B2-3C7F2BFACB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72616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Notes here…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764B5-7998-49D0-A9B2-3C7F2BFACBC6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45900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Annual</a:t>
            </a:r>
            <a:r>
              <a:rPr lang="en-US" b="1" baseline="0" dirty="0" smtClean="0"/>
              <a:t> Fund Budget Goal: $1M. </a:t>
            </a:r>
            <a:r>
              <a:rPr lang="en-US" baseline="0" dirty="0" smtClean="0"/>
              <a:t>Measurable Objectives: Five appointments per week; AF One Call Thank You(s); AF Committee Strategic Plan; Faculty-Staff Assistance; Parent Pride; AF Brochure; AF email reminders; President’s Dinner; AF Envelope in Magazines; AF Christmas Card; AF Letters/Postcards. </a:t>
            </a:r>
            <a:r>
              <a:rPr lang="en-US" b="1" baseline="0" dirty="0" smtClean="0"/>
              <a:t>Athletic Fundraising Budget Goal $100K. </a:t>
            </a:r>
            <a:r>
              <a:rPr lang="en-US" baseline="0" dirty="0" smtClean="0"/>
              <a:t>Measurable Objective: Plan and Execute Athletic Development Strategic Plan.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764B5-7998-49D0-A9B2-3C7F2BFACBC6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14954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Annual</a:t>
            </a:r>
            <a:r>
              <a:rPr lang="en-US" b="1" baseline="0" dirty="0" smtClean="0"/>
              <a:t> Fund Budget Goal: $1M. </a:t>
            </a:r>
            <a:r>
              <a:rPr lang="en-US" baseline="0" dirty="0" smtClean="0"/>
              <a:t>Measurable Objectives: Five appointments per week; AF One Call Thank You(s); AF Committee Strategic Plan; Faculty-Staff Assistance; Parent Pride; AF Brochure; AF email reminders; President’s Dinner; AF Envelope in Magazines; AF Christmas Card; AF Letters/Postcards. </a:t>
            </a:r>
            <a:r>
              <a:rPr lang="en-US" b="1" baseline="0" dirty="0" smtClean="0"/>
              <a:t>Athletic Fundraising Budget Goal $100K. </a:t>
            </a:r>
            <a:r>
              <a:rPr lang="en-US" baseline="0" dirty="0" smtClean="0"/>
              <a:t>Measurable Objective: Plan and Execute Athletic Development Strategic Plan.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764B5-7998-49D0-A9B2-3C7F2BFACBC6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14954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Annual</a:t>
            </a:r>
            <a:r>
              <a:rPr lang="en-US" b="1" baseline="0" dirty="0" smtClean="0"/>
              <a:t> Fund Budget Goal: $1M. </a:t>
            </a:r>
            <a:r>
              <a:rPr lang="en-US" baseline="0" dirty="0" smtClean="0"/>
              <a:t>Measurable Objectives: Five appointments per week; AF One Call Thank You(s); AF Committee Strategic Plan; Faculty-Staff Assistance; Parent Pride; AF Brochure; AF email reminders; President’s Dinner; AF Envelope in Magazines; AF Christmas Card; AF Letters/Postcards. </a:t>
            </a:r>
            <a:r>
              <a:rPr lang="en-US" b="1" baseline="0" dirty="0" smtClean="0"/>
              <a:t>Athletic Fundraising Budget Goal $100K. </a:t>
            </a:r>
            <a:r>
              <a:rPr lang="en-US" baseline="0" dirty="0" smtClean="0"/>
              <a:t>Measurable Objective: Plan and Execute Athletic Development Strategic Plan.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764B5-7998-49D0-A9B2-3C7F2BFACBC6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14954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Annual</a:t>
            </a:r>
            <a:r>
              <a:rPr lang="en-US" b="1" baseline="0" dirty="0" smtClean="0"/>
              <a:t> Fund Budget Goal: $1M. </a:t>
            </a:r>
            <a:r>
              <a:rPr lang="en-US" baseline="0" dirty="0" smtClean="0"/>
              <a:t>Measurable Objectives: Five appointments per week; AF One Call Thank You(s); AF Committee Strategic Plan; Faculty-Staff Assistance; Parent Pride; AF Brochure; AF email reminders; President’s Dinner; AF Envelope in Magazines; AF Christmas Card; AF Letters/Postcards. </a:t>
            </a:r>
            <a:r>
              <a:rPr lang="en-US" b="1" baseline="0" dirty="0" smtClean="0"/>
              <a:t>Athletic Fundraising Budget Goal $100K. </a:t>
            </a:r>
            <a:r>
              <a:rPr lang="en-US" baseline="0" dirty="0" smtClean="0"/>
              <a:t>Measurable Objective: Plan and Execute Athletic Development Strategic Plan.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764B5-7998-49D0-A9B2-3C7F2BFACBC6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14954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Annual</a:t>
            </a:r>
            <a:r>
              <a:rPr lang="en-US" b="1" baseline="0" dirty="0" smtClean="0"/>
              <a:t> Fund Budget Goal: $1M. </a:t>
            </a:r>
            <a:r>
              <a:rPr lang="en-US" baseline="0" dirty="0" smtClean="0"/>
              <a:t>Measurable Objectives: Five appointments per week; AF One Call Thank You(s); AF Committee Strategic Plan; Faculty-Staff Assistance; Parent Pride; AF Brochure; AF email reminders; President’s Dinner; AF Envelope in Magazines; AF Christmas Card; AF Letters/Postcards. </a:t>
            </a:r>
            <a:r>
              <a:rPr lang="en-US" b="1" baseline="0" dirty="0" smtClean="0"/>
              <a:t>Athletic Fundraising Budget Goal $100K. </a:t>
            </a:r>
            <a:r>
              <a:rPr lang="en-US" baseline="0" dirty="0" smtClean="0"/>
              <a:t>Measurable Objective: Plan and Execute Athletic Development Strategic Plan.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764B5-7998-49D0-A9B2-3C7F2BFACBC6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14954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Annual</a:t>
            </a:r>
            <a:r>
              <a:rPr lang="en-US" b="1" baseline="0" dirty="0" smtClean="0"/>
              <a:t> Fund Budget Goal: $1M. </a:t>
            </a:r>
            <a:r>
              <a:rPr lang="en-US" baseline="0" dirty="0" smtClean="0"/>
              <a:t>Measurable Objectives: Five appointments per week; AF One Call Thank You(s); AF Committee Strategic Plan; Faculty-Staff Assistance; Parent Pride; AF Brochure; AF email reminders; President’s Dinner; AF Envelope in Magazines; AF Christmas Card; AF Letters/Postcards. </a:t>
            </a:r>
            <a:r>
              <a:rPr lang="en-US" b="1" baseline="0" dirty="0" smtClean="0"/>
              <a:t>Athletic Fundraising Budget Goal $100K. </a:t>
            </a:r>
            <a:r>
              <a:rPr lang="en-US" baseline="0" dirty="0" smtClean="0"/>
              <a:t>Measurable Objective: Plan and Execute Athletic Development Strategic Plan.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764B5-7998-49D0-A9B2-3C7F2BFACBC6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14954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Annual</a:t>
            </a:r>
            <a:r>
              <a:rPr lang="en-US" b="1" baseline="0" dirty="0" smtClean="0"/>
              <a:t> Fund Budget Goal: $1M. </a:t>
            </a:r>
            <a:r>
              <a:rPr lang="en-US" baseline="0" dirty="0" smtClean="0"/>
              <a:t>Measurable Objectives: Five appointments per week; AF One Call Thank You(s); AF Committee Strategic Plan; Faculty-Staff Assistance; Parent Pride; AF Brochure; AF email reminders; President’s Dinner; AF Envelope in Magazines; AF Christmas Card; AF Letters/Postcards. </a:t>
            </a:r>
            <a:r>
              <a:rPr lang="en-US" b="1" baseline="0" dirty="0" smtClean="0"/>
              <a:t>Athletic Fundraising Budget Goal $100K. </a:t>
            </a:r>
            <a:r>
              <a:rPr lang="en-US" baseline="0" dirty="0" smtClean="0"/>
              <a:t>Measurable Objective: Plan and Execute Athletic Development Strategic Plan.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764B5-7998-49D0-A9B2-3C7F2BFACBC6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14954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Annual</a:t>
            </a:r>
            <a:r>
              <a:rPr lang="en-US" b="1" baseline="0" dirty="0" smtClean="0"/>
              <a:t> Fund Budget Goal: $1M. </a:t>
            </a:r>
            <a:r>
              <a:rPr lang="en-US" baseline="0" dirty="0" smtClean="0"/>
              <a:t>Measurable Objectives: Five appointments per week; AF One Call Thank You(s); AF Committee Strategic Plan; Faculty-Staff Assistance; Parent Pride; AF Brochure; AF email reminders; President’s Dinner; AF Envelope in Magazines; AF Christmas Card; AF Letters/Postcards. </a:t>
            </a:r>
            <a:r>
              <a:rPr lang="en-US" b="1" baseline="0" dirty="0" smtClean="0"/>
              <a:t>Athletic Fundraising Budget Goal $100K. </a:t>
            </a:r>
            <a:r>
              <a:rPr lang="en-US" baseline="0" dirty="0" smtClean="0"/>
              <a:t>Measurable Objective: Plan and Execute Athletic Development Strategic Plan.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764B5-7998-49D0-A9B2-3C7F2BFACBC6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14954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Annual</a:t>
            </a:r>
            <a:r>
              <a:rPr lang="en-US" b="1" baseline="0" dirty="0" smtClean="0"/>
              <a:t> Fund Budget Goal: $1M. </a:t>
            </a:r>
            <a:r>
              <a:rPr lang="en-US" baseline="0" dirty="0" smtClean="0"/>
              <a:t>Measurable Objectives: Five appointments per week; AF One Call Thank You(s); AF Committee Strategic Plan; Faculty-Staff Assistance; Parent Pride; AF Brochure; AF email reminders; President’s Dinner; AF Envelope in Magazines; AF Christmas Card; AF Letters/Postcards. </a:t>
            </a:r>
            <a:r>
              <a:rPr lang="en-US" b="1" baseline="0" dirty="0" smtClean="0"/>
              <a:t>Athletic Fundraising Budget Goal $100K. </a:t>
            </a:r>
            <a:r>
              <a:rPr lang="en-US" baseline="0" dirty="0" smtClean="0"/>
              <a:t>Measurable Objective: Plan and Execute Athletic Development Strategic Plan.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764B5-7998-49D0-A9B2-3C7F2BFACBC6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149543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Annual</a:t>
            </a:r>
            <a:r>
              <a:rPr lang="en-US" b="1" baseline="0" dirty="0" smtClean="0"/>
              <a:t> Fund Budget Goal: $1M. </a:t>
            </a:r>
            <a:r>
              <a:rPr lang="en-US" baseline="0" dirty="0" smtClean="0"/>
              <a:t>Measurable Objectives: Five appointments per week; AF One Call Thank You(s); AF Committee Strategic Plan; Faculty-Staff Assistance; Parent Pride; AF Brochure; AF email reminders; President’s Dinner; AF Envelope in Magazines; AF Christmas Card; AF Letters/Postcards. </a:t>
            </a:r>
            <a:r>
              <a:rPr lang="en-US" b="1" baseline="0" dirty="0" smtClean="0"/>
              <a:t>Athletic Fundraising Budget Goal $100K. </a:t>
            </a:r>
            <a:r>
              <a:rPr lang="en-US" baseline="0" dirty="0" smtClean="0"/>
              <a:t>Measurable Objective: Plan and Execute Athletic Development Strategic Plan.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764B5-7998-49D0-A9B2-3C7F2BFACBC6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14954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Annual</a:t>
            </a:r>
            <a:r>
              <a:rPr lang="en-US" b="1" baseline="0" dirty="0" smtClean="0"/>
              <a:t> Fund Budget Goal: $1M. </a:t>
            </a:r>
            <a:r>
              <a:rPr lang="en-US" baseline="0" dirty="0" smtClean="0"/>
              <a:t>Measurable Objectives: Five appointments per week; AF One Call Thank You(s); AF Committee Strategic Plan; Faculty-Staff Assistance; Parent Pride; AF Brochure; AF email reminders; President’s Dinner; AF Envelope in Magazines; AF Christmas Card; AF Letters/Postcards. </a:t>
            </a:r>
            <a:r>
              <a:rPr lang="en-US" b="1" baseline="0" dirty="0" smtClean="0"/>
              <a:t>Athletic Fundraising Budget Goal $100K. </a:t>
            </a:r>
            <a:r>
              <a:rPr lang="en-US" baseline="0" dirty="0" smtClean="0"/>
              <a:t>Measurable Objective: Plan and Execute Athletic Development Strategic Plan.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764B5-7998-49D0-A9B2-3C7F2BFACBC6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149543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Annual</a:t>
            </a:r>
            <a:r>
              <a:rPr lang="en-US" b="1" baseline="0" dirty="0" smtClean="0"/>
              <a:t> Fund Budget Goal: $1M. </a:t>
            </a:r>
            <a:r>
              <a:rPr lang="en-US" baseline="0" dirty="0" smtClean="0"/>
              <a:t>Measurable Objectives: Five appointments per week; AF One Call Thank You(s); AF Committee Strategic Plan; Faculty-Staff Assistance; Parent Pride; AF Brochure; AF email reminders; President’s Dinner; AF Envelope in Magazines; AF Christmas Card; AF Letters/Postcards. </a:t>
            </a:r>
            <a:r>
              <a:rPr lang="en-US" b="1" baseline="0" dirty="0" smtClean="0"/>
              <a:t>Athletic Fundraising Budget Goal $100K. </a:t>
            </a:r>
            <a:r>
              <a:rPr lang="en-US" baseline="0" dirty="0" smtClean="0"/>
              <a:t>Measurable Objective: Plan and Execute Athletic Development Strategic Plan.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764B5-7998-49D0-A9B2-3C7F2BFACBC6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149543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Annual</a:t>
            </a:r>
            <a:r>
              <a:rPr lang="en-US" b="1" baseline="0" dirty="0" smtClean="0"/>
              <a:t> Fund Budget Goal: $1M. </a:t>
            </a:r>
            <a:r>
              <a:rPr lang="en-US" baseline="0" dirty="0" smtClean="0"/>
              <a:t>Measurable Objectives: Five appointments per week; AF One Call Thank You(s); AF Committee Strategic Plan; Faculty-Staff Assistance; Parent Pride; AF Brochure; AF email reminders; President’s Dinner; AF Envelope in Magazines; AF Christmas Card; AF Letters/Postcards. </a:t>
            </a:r>
            <a:r>
              <a:rPr lang="en-US" b="1" baseline="0" dirty="0" smtClean="0"/>
              <a:t>Athletic Fundraising Budget Goal $100K. </a:t>
            </a:r>
            <a:r>
              <a:rPr lang="en-US" baseline="0" dirty="0" smtClean="0"/>
              <a:t>Measurable Objective: Plan and Execute Athletic Development Strategic Plan.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764B5-7998-49D0-A9B2-3C7F2BFACBC6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149543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Annual</a:t>
            </a:r>
            <a:r>
              <a:rPr lang="en-US" b="1" baseline="0" dirty="0" smtClean="0"/>
              <a:t> Fund Budget Goal: $1M. </a:t>
            </a:r>
            <a:r>
              <a:rPr lang="en-US" baseline="0" dirty="0" smtClean="0"/>
              <a:t>Measurable Objectives: Five appointments per week; AF One Call Thank You(s); AF Committee Strategic Plan; Faculty-Staff Assistance; Parent Pride; AF Brochure; AF email reminders; President’s Dinner; AF Envelope in Magazines; AF Christmas Card; AF Letters/Postcards. </a:t>
            </a:r>
            <a:r>
              <a:rPr lang="en-US" b="1" baseline="0" dirty="0" smtClean="0"/>
              <a:t>Athletic Fundraising Budget Goal $100K. </a:t>
            </a:r>
            <a:r>
              <a:rPr lang="en-US" baseline="0" dirty="0" smtClean="0"/>
              <a:t>Measurable Objective: Plan and Execute Athletic Development Strategic Plan.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764B5-7998-49D0-A9B2-3C7F2BFACBC6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149543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Annual</a:t>
            </a:r>
            <a:r>
              <a:rPr lang="en-US" b="1" baseline="0" dirty="0" smtClean="0"/>
              <a:t> Fund Budget Goal: $1M. </a:t>
            </a:r>
            <a:r>
              <a:rPr lang="en-US" baseline="0" dirty="0" smtClean="0"/>
              <a:t>Measurable Objectives: Five appointments per week; AF One Call Thank You(s); AF Committee Strategic Plan; Faculty-Staff Assistance; Parent Pride; AF Brochure; AF email reminders; President’s Dinner; AF Envelope in Magazines; AF Christmas Card; AF Letters/Postcards. </a:t>
            </a:r>
            <a:r>
              <a:rPr lang="en-US" b="1" baseline="0" dirty="0" smtClean="0"/>
              <a:t>Athletic Fundraising Budget Goal $100K. </a:t>
            </a:r>
            <a:r>
              <a:rPr lang="en-US" baseline="0" dirty="0" smtClean="0"/>
              <a:t>Measurable Objective: Plan and Execute Athletic Development Strategic Plan.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764B5-7998-49D0-A9B2-3C7F2BFACBC6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149543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Annual</a:t>
            </a:r>
            <a:r>
              <a:rPr lang="en-US" b="1" baseline="0" dirty="0" smtClean="0"/>
              <a:t> Fund Budget Goal: $1M. </a:t>
            </a:r>
            <a:r>
              <a:rPr lang="en-US" baseline="0" dirty="0" smtClean="0"/>
              <a:t>Measurable Objectives: Five appointments per week; AF One Call Thank You(s); AF Committee Strategic Plan; Faculty-Staff Assistance; Parent Pride; AF Brochure; AF email reminders; President’s Dinner; AF Envelope in Magazines; AF Christmas Card; AF Letters/Postcards. </a:t>
            </a:r>
            <a:r>
              <a:rPr lang="en-US" b="1" baseline="0" dirty="0" smtClean="0"/>
              <a:t>Athletic Fundraising Budget Goal $100K. </a:t>
            </a:r>
            <a:r>
              <a:rPr lang="en-US" baseline="0" dirty="0" smtClean="0"/>
              <a:t>Measurable Objective: Plan and Execute Athletic Development Strategic Plan.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764B5-7998-49D0-A9B2-3C7F2BFACBC6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149543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Annual</a:t>
            </a:r>
            <a:r>
              <a:rPr lang="en-US" b="1" baseline="0" dirty="0" smtClean="0"/>
              <a:t> Fund Budget Goal: $1M. </a:t>
            </a:r>
            <a:r>
              <a:rPr lang="en-US" baseline="0" dirty="0" smtClean="0"/>
              <a:t>Measurable Objectives: Five appointments per week; AF One Call Thank You(s); AF Committee Strategic Plan; Faculty-Staff Assistance; Parent Pride; AF Brochure; AF email reminders; President’s Dinner; AF Envelope in Magazines; AF Christmas Card; AF Letters/Postcards. </a:t>
            </a:r>
            <a:r>
              <a:rPr lang="en-US" b="1" baseline="0" dirty="0" smtClean="0"/>
              <a:t>Athletic Fundraising Budget Goal $100K. </a:t>
            </a:r>
            <a:r>
              <a:rPr lang="en-US" baseline="0" dirty="0" smtClean="0"/>
              <a:t>Measurable Objective: Plan and Execute Athletic Development Strategic Plan.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764B5-7998-49D0-A9B2-3C7F2BFACBC6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149543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Annual</a:t>
            </a:r>
            <a:r>
              <a:rPr lang="en-US" b="1" baseline="0" dirty="0" smtClean="0"/>
              <a:t> Fund Budget Goal: $1M. </a:t>
            </a:r>
            <a:r>
              <a:rPr lang="en-US" baseline="0" dirty="0" smtClean="0"/>
              <a:t>Measurable Objectives: Five appointments per week; AF One Call Thank You(s); AF Committee Strategic Plan; Faculty-Staff Assistance; Parent Pride; AF Brochure; AF email reminders; President’s Dinner; AF Envelope in Magazines; AF Christmas Card; AF Letters/Postcards. </a:t>
            </a:r>
            <a:r>
              <a:rPr lang="en-US" b="1" baseline="0" dirty="0" smtClean="0"/>
              <a:t>Athletic Fundraising Budget Goal $100K. </a:t>
            </a:r>
            <a:r>
              <a:rPr lang="en-US" baseline="0" dirty="0" smtClean="0"/>
              <a:t>Measurable Objective: Plan and Execute Athletic Development Strategic Plan.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764B5-7998-49D0-A9B2-3C7F2BFACBC6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149543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Development</a:t>
            </a:r>
            <a:r>
              <a:rPr lang="en-US" b="1" baseline="0" dirty="0" smtClean="0"/>
              <a:t> INVESTMENTS: Planned Giving: </a:t>
            </a:r>
            <a:r>
              <a:rPr lang="en-US" baseline="0" dirty="0" smtClean="0"/>
              <a:t>Measurable Objective – Plan and Execute 12-Month Marketing Plan (with Volunteer Jennifer Sturgis). </a:t>
            </a:r>
            <a:r>
              <a:rPr lang="en-US" b="1" baseline="0" dirty="0" smtClean="0"/>
              <a:t>Named Scholarships: </a:t>
            </a:r>
            <a:r>
              <a:rPr lang="en-US" baseline="0" dirty="0" smtClean="0"/>
              <a:t>Measurable Objective – Continue to grow named Scholarships Program by 25% or by at least $25K. Create a Named Scholarships Booklet and Host a Named Scholarship Breakfast.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764B5-7998-49D0-A9B2-3C7F2BFACBC6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6254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Timeline Exhibit Blessing &amp; Mass on Sept. 11. </a:t>
            </a:r>
            <a:r>
              <a:rPr lang="en-US" dirty="0" smtClean="0"/>
              <a:t>Goal: To honor</a:t>
            </a:r>
            <a:r>
              <a:rPr lang="en-US" baseline="0" dirty="0" smtClean="0"/>
              <a:t> and recognize those who made this exhibit possible and to celebrate Moeller’s heritage and Marianist Charism. </a:t>
            </a:r>
            <a:r>
              <a:rPr lang="en-US" b="1" dirty="0" smtClean="0"/>
              <a:t>Founder’s Day</a:t>
            </a:r>
            <a:r>
              <a:rPr lang="en-US" b="1" baseline="0" dirty="0" smtClean="0"/>
              <a:t> on January 19, 2012.</a:t>
            </a:r>
            <a:r>
              <a:rPr lang="en-US" baseline="0" dirty="0" smtClean="0"/>
              <a:t> Goal: To Collaborate with Principal to successfully execute this celebration.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764B5-7998-49D0-A9B2-3C7F2BFACBC6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48907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Annual</a:t>
            </a:r>
            <a:r>
              <a:rPr lang="en-US" b="1" baseline="0" dirty="0" smtClean="0"/>
              <a:t> Fund Budget Goal: $1M. </a:t>
            </a:r>
            <a:r>
              <a:rPr lang="en-US" baseline="0" dirty="0" smtClean="0"/>
              <a:t>Measurable Objectives: Five appointments per week; AF One Call Thank You(s); AF Committee Strategic Plan; Faculty-Staff Assistance; Parent Pride; AF Brochure; AF email reminders; President’s Dinner; AF Envelope in Magazines; AF Christmas Card; AF Letters/Postcards. </a:t>
            </a:r>
            <a:r>
              <a:rPr lang="en-US" b="1" baseline="0" dirty="0" smtClean="0"/>
              <a:t>Athletic Fundraising Budget Goal $100K. </a:t>
            </a:r>
            <a:r>
              <a:rPr lang="en-US" baseline="0" dirty="0" smtClean="0"/>
              <a:t>Measurable Objective: Plan and Execute Athletic Development Strategic Plan.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764B5-7998-49D0-A9B2-3C7F2BFACBC6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14954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Annual</a:t>
            </a:r>
            <a:r>
              <a:rPr lang="en-US" b="1" baseline="0" dirty="0" smtClean="0"/>
              <a:t> Fund Budget Goal: $1M. </a:t>
            </a:r>
            <a:r>
              <a:rPr lang="en-US" baseline="0" dirty="0" smtClean="0"/>
              <a:t>Measurable Objectives: Five appointments per week; AF One Call Thank You(s); AF Committee Strategic Plan; Faculty-Staff Assistance; Parent Pride; AF Brochure; AF email reminders; President’s Dinner; AF Envelope in Magazines; AF Christmas Card; AF Letters/Postcards. </a:t>
            </a:r>
            <a:r>
              <a:rPr lang="en-US" b="1" baseline="0" dirty="0" smtClean="0"/>
              <a:t>Athletic Fundraising Budget Goal $100K. </a:t>
            </a:r>
            <a:r>
              <a:rPr lang="en-US" baseline="0" dirty="0" smtClean="0"/>
              <a:t>Measurable Objective: Plan and Execute Athletic Development Strategic Plan.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764B5-7998-49D0-A9B2-3C7F2BFACBC6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14954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Annual</a:t>
            </a:r>
            <a:r>
              <a:rPr lang="en-US" b="1" baseline="0" dirty="0" smtClean="0"/>
              <a:t> Fund Budget Goal: $1M. </a:t>
            </a:r>
            <a:r>
              <a:rPr lang="en-US" baseline="0" dirty="0" smtClean="0"/>
              <a:t>Measurable Objectives: Five appointments per week; AF One Call Thank You(s); AF Committee Strategic Plan; Faculty-Staff Assistance; Parent Pride; AF Brochure; AF email reminders; President’s Dinner; AF Envelope in Magazines; AF Christmas Card; AF Letters/Postcards. </a:t>
            </a:r>
            <a:r>
              <a:rPr lang="en-US" b="1" baseline="0" dirty="0" smtClean="0"/>
              <a:t>Athletic Fundraising Budget Goal $100K. </a:t>
            </a:r>
            <a:r>
              <a:rPr lang="en-US" baseline="0" dirty="0" smtClean="0"/>
              <a:t>Measurable Objective: Plan and Execute Athletic Development Strategic Plan.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764B5-7998-49D0-A9B2-3C7F2BFACBC6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14954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Annual</a:t>
            </a:r>
            <a:r>
              <a:rPr lang="en-US" b="1" baseline="0" dirty="0" smtClean="0"/>
              <a:t> Fund Budget Goal: $1M. </a:t>
            </a:r>
            <a:r>
              <a:rPr lang="en-US" baseline="0" dirty="0" smtClean="0"/>
              <a:t>Measurable Objectives: Five appointments per week; AF One Call Thank You(s); AF Committee Strategic Plan; Faculty-Staff Assistance; Parent Pride; AF Brochure; AF email reminders; President’s Dinner; AF Envelope in Magazines; AF Christmas Card; AF Letters/Postcards. </a:t>
            </a:r>
            <a:r>
              <a:rPr lang="en-US" b="1" baseline="0" dirty="0" smtClean="0"/>
              <a:t>Athletic Fundraising Budget Goal $100K. </a:t>
            </a:r>
            <a:r>
              <a:rPr lang="en-US" baseline="0" dirty="0" smtClean="0"/>
              <a:t>Measurable Objective: Plan and Execute Athletic Development Strategic Plan.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764B5-7998-49D0-A9B2-3C7F2BFACBC6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14954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Annual</a:t>
            </a:r>
            <a:r>
              <a:rPr lang="en-US" b="1" baseline="0" dirty="0" smtClean="0"/>
              <a:t> Fund Budget Goal: $1M. </a:t>
            </a:r>
            <a:r>
              <a:rPr lang="en-US" baseline="0" dirty="0" smtClean="0"/>
              <a:t>Measurable Objectives: Five appointments per week; AF One Call Thank You(s); AF Committee Strategic Plan; Faculty-Staff Assistance; Parent Pride; AF Brochure; AF email reminders; President’s Dinner; AF Envelope in Magazines; AF Christmas Card; AF Letters/Postcards. </a:t>
            </a:r>
            <a:r>
              <a:rPr lang="en-US" b="1" baseline="0" dirty="0" smtClean="0"/>
              <a:t>Athletic Fundraising Budget Goal $100K. </a:t>
            </a:r>
            <a:r>
              <a:rPr lang="en-US" baseline="0" dirty="0" smtClean="0"/>
              <a:t>Measurable Objective: Plan and Execute Athletic Development Strategic Plan.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764B5-7998-49D0-A9B2-3C7F2BFACBC6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14954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Annual</a:t>
            </a:r>
            <a:r>
              <a:rPr lang="en-US" b="1" baseline="0" dirty="0" smtClean="0"/>
              <a:t> Fund Budget Goal: $1M. </a:t>
            </a:r>
            <a:r>
              <a:rPr lang="en-US" baseline="0" dirty="0" smtClean="0"/>
              <a:t>Measurable Objectives: Five appointments per week; AF One Call Thank You(s); AF Committee Strategic Plan; Faculty-Staff Assistance; Parent Pride; AF Brochure; AF email reminders; President’s Dinner; AF Envelope in Magazines; AF Christmas Card; AF Letters/Postcards. </a:t>
            </a:r>
            <a:r>
              <a:rPr lang="en-US" b="1" baseline="0" dirty="0" smtClean="0"/>
              <a:t>Athletic Fundraising Budget Goal $100K. </a:t>
            </a:r>
            <a:r>
              <a:rPr lang="en-US" baseline="0" dirty="0" smtClean="0"/>
              <a:t>Measurable Objective: Plan and Execute Athletic Development Strategic Plan.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764B5-7998-49D0-A9B2-3C7F2BFACBC6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14954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Annual</a:t>
            </a:r>
            <a:r>
              <a:rPr lang="en-US" b="1" baseline="0" dirty="0" smtClean="0"/>
              <a:t> Fund Budget Goal: $1M. </a:t>
            </a:r>
            <a:r>
              <a:rPr lang="en-US" baseline="0" dirty="0" smtClean="0"/>
              <a:t>Measurable Objectives: Five appointments per week; AF One Call Thank You(s); AF Committee Strategic Plan; Faculty-Staff Assistance; Parent Pride; AF Brochure; AF email reminders; President’s Dinner; AF Envelope in Magazines; AF Christmas Card; AF Letters/Postcards. </a:t>
            </a:r>
            <a:r>
              <a:rPr lang="en-US" b="1" baseline="0" dirty="0" smtClean="0"/>
              <a:t>Athletic Fundraising Budget Goal $100K. </a:t>
            </a:r>
            <a:r>
              <a:rPr lang="en-US" baseline="0" dirty="0" smtClean="0"/>
              <a:t>Measurable Objective: Plan and Execute Athletic Development Strategic Plan.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764B5-7998-49D0-A9B2-3C7F2BFACBC6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14954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752475" cy="6858000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/>
              </a:gs>
              <a:gs pos="100000">
                <a:schemeClr val="accent6">
                  <a:lumMod val="75000"/>
                </a:schemeClr>
              </a:gs>
            </a:gsLst>
            <a:lin ang="5400000" scaled="0"/>
          </a:gradFill>
          <a:ln>
            <a:noFill/>
          </a:ln>
          <a:effectLst>
            <a:innerShdw blurRad="190500" dist="25400">
              <a:prstClr val="black">
                <a:alpha val="6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6152" y="1267485"/>
            <a:ext cx="7235981" cy="5133316"/>
          </a:xfrm>
        </p:spPr>
        <p:txBody>
          <a:bodyPr/>
          <a:lstStyle>
            <a:lvl1pPr>
              <a:defRPr sz="11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6151" y="201702"/>
            <a:ext cx="6189583" cy="949569"/>
          </a:xfrm>
        </p:spPr>
        <p:txBody>
          <a:bodyPr>
            <a:normAutofit/>
          </a:bodyPr>
          <a:lstStyle>
            <a:lvl1pPr marL="0" indent="0" algn="r">
              <a:buNone/>
              <a:defRPr sz="24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CD174-51E6-4DE0-9FEB-5C668003D741}" type="datetimeFigureOut">
              <a:rPr lang="en-US" smtClean="0"/>
              <a:pPr/>
              <a:t>10/3/2012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CD174-51E6-4DE0-9FEB-5C668003D741}" type="datetimeFigureOut">
              <a:rPr lang="en-US" smtClean="0"/>
              <a:pPr/>
              <a:t>10/3/2012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FDA4B-9C2A-455D-BCBA-7B4125E042D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CD174-51E6-4DE0-9FEB-5C668003D741}" type="datetimeFigureOut">
              <a:rPr lang="en-US" smtClean="0"/>
              <a:pPr/>
              <a:t>10/3/2012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FDA4B-9C2A-455D-BCBA-7B4125E042D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257800"/>
            <a:ext cx="7239000" cy="1143000"/>
          </a:xfrm>
        </p:spPr>
        <p:txBody>
          <a:bodyPr>
            <a:noAutofit/>
          </a:bodyPr>
          <a:lstStyle>
            <a:lvl1pPr algn="l">
              <a:defRPr sz="7200" baseline="0">
                <a:ln w="12700">
                  <a:solidFill>
                    <a:schemeClr val="tx2"/>
                  </a:solidFill>
                </a:ln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838200"/>
            <a:ext cx="7467600" cy="44196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18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CD174-51E6-4DE0-9FEB-5C668003D741}" type="datetimeFigureOut">
              <a:rPr lang="en-US" smtClean="0"/>
              <a:pPr/>
              <a:t>10/3/2012</a:t>
            </a:fld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1FDA4B-9C2A-455D-BCBA-7B4125E042D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199" y="4484080"/>
            <a:ext cx="7239001" cy="762000"/>
          </a:xfrm>
        </p:spPr>
        <p:txBody>
          <a:bodyPr bIns="0"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219200" y="5257800"/>
            <a:ext cx="7239000" cy="1143000"/>
          </a:xfrm>
        </p:spPr>
        <p:txBody>
          <a:bodyPr>
            <a:noAutofit/>
          </a:bodyPr>
          <a:lstStyle>
            <a:lvl1pPr algn="l">
              <a:defRPr sz="7200" baseline="0">
                <a:ln w="12700">
                  <a:solidFill>
                    <a:schemeClr val="tx2"/>
                  </a:solidFill>
                </a:ln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CD174-51E6-4DE0-9FEB-5C668003D741}" type="datetimeFigureOut">
              <a:rPr lang="en-US" smtClean="0"/>
              <a:pPr/>
              <a:t>10/3/2012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CD174-51E6-4DE0-9FEB-5C668003D741}" type="datetimeFigureOut">
              <a:rPr lang="en-US" smtClean="0"/>
              <a:pPr/>
              <a:t>10/3/2012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FDA4B-9C2A-455D-BCBA-7B4125E042D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16152" y="841248"/>
            <a:ext cx="3730752" cy="43891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5102352" y="841248"/>
            <a:ext cx="3730752" cy="43891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841248"/>
            <a:ext cx="3733800" cy="533400"/>
          </a:xfrm>
        </p:spPr>
        <p:txBody>
          <a:bodyPr anchor="t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05400" y="841248"/>
            <a:ext cx="3735267" cy="533400"/>
          </a:xfrm>
        </p:spPr>
        <p:txBody>
          <a:bodyPr anchor="t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CD174-51E6-4DE0-9FEB-5C668003D741}" type="datetimeFigureOut">
              <a:rPr lang="en-US" smtClean="0"/>
              <a:pPr/>
              <a:t>10/3/2012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FDA4B-9C2A-455D-BCBA-7B4125E042D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16152" y="1380744"/>
            <a:ext cx="3730752" cy="38404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5102352" y="1380743"/>
            <a:ext cx="3730752" cy="38404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CD174-51E6-4DE0-9FEB-5C668003D741}" type="datetimeFigureOut">
              <a:rPr lang="en-US" smtClean="0"/>
              <a:pPr/>
              <a:t>10/3/2012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FDA4B-9C2A-455D-BCBA-7B4125E042D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CD174-51E6-4DE0-9FEB-5C668003D741}" type="datetimeFigureOut">
              <a:rPr lang="en-US" smtClean="0"/>
              <a:pPr/>
              <a:t>10/3/2012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1FDA4B-9C2A-455D-BCBA-7B4125E042D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0" y="395287"/>
            <a:ext cx="3008313" cy="1162050"/>
          </a:xfrm>
        </p:spPr>
        <p:txBody>
          <a:bodyPr anchor="b"/>
          <a:lstStyle>
            <a:lvl1pPr algn="l">
              <a:defRPr sz="2000" b="1">
                <a:ln>
                  <a:noFill/>
                </a:ln>
                <a:solidFill>
                  <a:srgbClr val="FF7605"/>
                </a:solidFill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1557337"/>
            <a:ext cx="3008313" cy="4386263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3"/>
          </p:nvPr>
        </p:nvSpPr>
        <p:spPr>
          <a:xfrm>
            <a:off x="914400" y="381000"/>
            <a:ext cx="4800600" cy="5943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ECECD174-51E6-4DE0-9FEB-5C668003D741}" type="datetimeFigureOut">
              <a:rPr lang="en-US" smtClean="0"/>
              <a:pPr/>
              <a:t>10/3/2012</a:t>
            </a:fld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11FDA4B-9C2A-455D-BCBA-7B4125E042D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4624754"/>
            <a:ext cx="5486400" cy="404446"/>
          </a:xfrm>
        </p:spPr>
        <p:txBody>
          <a:bodyPr bIns="0" anchor="b"/>
          <a:lstStyle>
            <a:lvl1pPr algn="l">
              <a:defRPr sz="2000" b="1">
                <a:ln w="12700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23975" y="381000"/>
            <a:ext cx="5867400" cy="408146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5029200"/>
            <a:ext cx="4038600" cy="1371600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CD174-51E6-4DE0-9FEB-5C668003D741}" type="datetimeFigureOut">
              <a:rPr lang="en-US" smtClean="0"/>
              <a:pPr/>
              <a:t>10/3/2012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FDA4B-9C2A-455D-BCBA-7B4125E042D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2286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5200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0"/>
          </a:gradFill>
          <a:ln>
            <a:noFill/>
          </a:ln>
          <a:effectLst>
            <a:innerShdw blurRad="190500" dist="25400">
              <a:prstClr val="black">
                <a:alpha val="6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228600" cy="6858000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/>
              </a:gs>
              <a:gs pos="100000">
                <a:schemeClr val="accent6">
                  <a:lumMod val="75000"/>
                </a:schemeClr>
              </a:gs>
            </a:gsLst>
            <a:lin ang="5400000" scaled="0"/>
          </a:gradFill>
          <a:ln>
            <a:noFill/>
          </a:ln>
          <a:effectLst>
            <a:innerShdw blurRad="190500" dist="25400">
              <a:prstClr val="black">
                <a:alpha val="6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19200" y="5257800"/>
            <a:ext cx="72390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838200"/>
            <a:ext cx="7467600" cy="441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59680" y="6553200"/>
            <a:ext cx="7162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86800" y="5740400"/>
            <a:ext cx="381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F11FDA4B-9C2A-455D-BCBA-7B4125E042D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-1198682" y="4821116"/>
            <a:ext cx="2625969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ECECD174-51E6-4DE0-9FEB-5C668003D741}" type="datetimeFigureOut">
              <a:rPr lang="en-US" smtClean="0"/>
              <a:pPr/>
              <a:t>10/3/2012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657" r:id="rId1"/>
    <p:sldLayoutId id="2147484658" r:id="rId2"/>
    <p:sldLayoutId id="2147484659" r:id="rId3"/>
    <p:sldLayoutId id="2147484660" r:id="rId4"/>
    <p:sldLayoutId id="2147484661" r:id="rId5"/>
    <p:sldLayoutId id="2147484662" r:id="rId6"/>
    <p:sldLayoutId id="2147484663" r:id="rId7"/>
    <p:sldLayoutId id="2147484664" r:id="rId8"/>
    <p:sldLayoutId id="2147484665" r:id="rId9"/>
    <p:sldLayoutId id="2147484666" r:id="rId10"/>
    <p:sldLayoutId id="2147484667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</p:bldLst>
  </p:timing>
  <p:txStyles>
    <p:titleStyle>
      <a:lvl1pPr algn="l" defTabSz="914400" rtl="0" eaLnBrk="1" latinLnBrk="0" hangingPunct="1">
        <a:spcBef>
          <a:spcPct val="0"/>
        </a:spcBef>
        <a:buNone/>
        <a:defRPr sz="7200" b="1" kern="1200">
          <a:ln w="12700">
            <a:solidFill>
              <a:schemeClr val="tx2"/>
            </a:solidFill>
          </a:ln>
          <a:solidFill>
            <a:schemeClr val="bg1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˃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Calibri" pitchFamily="34" charset="0"/>
        <a:buChar char="+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1"/>
        </a:buClr>
        <a:buFont typeface="Calibri" pitchFamily="34" charset="0"/>
        <a:buChar char="&gt;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Calibri" pitchFamily="34" charset="0"/>
        <a:buChar char="+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1"/>
        </a:buClr>
        <a:buFont typeface="Calibri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1"/>
        </a:buClr>
        <a:buFont typeface="Calibri" pitchFamily="34" charset="0"/>
        <a:buChar char="−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228600"/>
            <a:ext cx="1143000" cy="114300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447800" y="1752600"/>
            <a:ext cx="7086600" cy="4343400"/>
          </a:xfrm>
        </p:spPr>
        <p:txBody>
          <a:bodyPr>
            <a:noAutofit/>
          </a:bodyPr>
          <a:lstStyle/>
          <a:p>
            <a:pPr algn="ctr"/>
            <a:r>
              <a:rPr lang="en-US" sz="4000" dirty="0" smtClean="0">
                <a:latin typeface="Palatino Linotype" pitchFamily="18" charset="0"/>
              </a:rPr>
              <a:t>WELCOME TO THE </a:t>
            </a:r>
          </a:p>
          <a:p>
            <a:pPr algn="ctr"/>
            <a:r>
              <a:rPr lang="en-US" sz="4000" dirty="0" smtClean="0">
                <a:latin typeface="Palatino Linotype" pitchFamily="18" charset="0"/>
              </a:rPr>
              <a:t>2012 </a:t>
            </a:r>
          </a:p>
          <a:p>
            <a:pPr algn="ctr"/>
            <a:r>
              <a:rPr lang="en-US" sz="4000" dirty="0" smtClean="0">
                <a:latin typeface="Palatino Linotype" pitchFamily="18" charset="0"/>
              </a:rPr>
              <a:t>MOELLER HIGH SCHOOL </a:t>
            </a:r>
          </a:p>
          <a:p>
            <a:pPr algn="ctr"/>
            <a:r>
              <a:rPr lang="en-US" sz="4000" dirty="0" smtClean="0">
                <a:latin typeface="Palatino Linotype" pitchFamily="18" charset="0"/>
              </a:rPr>
              <a:t>NAMED SCHOLARSHIP BREAKFAST</a:t>
            </a:r>
            <a:endParaRPr lang="en-US" sz="4000" dirty="0">
              <a:latin typeface="Palatino Linotyp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4253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12260">
        <p:fade/>
      </p:transition>
    </mc:Choice>
    <mc:Fallback xmlns="">
      <p:transition spd="slow" advTm="1226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831424" y="476250"/>
            <a:ext cx="7735152" cy="2971800"/>
          </a:xfrm>
        </p:spPr>
        <p:txBody>
          <a:bodyPr>
            <a:noAutofit/>
          </a:bodyPr>
          <a:lstStyle/>
          <a:p>
            <a:pPr algn="ctr"/>
            <a:endParaRPr lang="en-US" sz="2400" b="1" dirty="0">
              <a:latin typeface="Rockwell" pitchFamily="18" charset="0"/>
            </a:endParaRPr>
          </a:p>
          <a:p>
            <a:pPr algn="ctr"/>
            <a:r>
              <a:rPr lang="en-US" sz="2800" b="1" dirty="0">
                <a:latin typeface="Palatino Linotype" pitchFamily="18" charset="0"/>
              </a:rPr>
              <a:t>Walt &amp; Jeanne </a:t>
            </a:r>
            <a:r>
              <a:rPr lang="en-US" sz="2800" b="1" dirty="0" err="1">
                <a:latin typeface="Palatino Linotype" pitchFamily="18" charset="0"/>
              </a:rPr>
              <a:t>Guller</a:t>
            </a:r>
            <a:r>
              <a:rPr lang="en-US" sz="2800" b="1" dirty="0">
                <a:latin typeface="Palatino Linotype" pitchFamily="18" charset="0"/>
              </a:rPr>
              <a:t> </a:t>
            </a:r>
            <a:r>
              <a:rPr lang="en-US" sz="2800" b="1" dirty="0" smtClean="0">
                <a:latin typeface="Palatino Linotype" pitchFamily="18" charset="0"/>
              </a:rPr>
              <a:t>Scholarship</a:t>
            </a:r>
          </a:p>
          <a:p>
            <a:pPr algn="ctr"/>
            <a:endParaRPr lang="en-US" b="1" dirty="0" smtClean="0">
              <a:latin typeface="Palatino Linotype" pitchFamily="18" charset="0"/>
            </a:endParaRPr>
          </a:p>
          <a:p>
            <a:pPr algn="ctr"/>
            <a:r>
              <a:rPr lang="en-US" dirty="0" smtClean="0">
                <a:latin typeface="Palatino Linotype" pitchFamily="18" charset="0"/>
              </a:rPr>
              <a:t>This </a:t>
            </a:r>
            <a:r>
              <a:rPr lang="en-US" dirty="0">
                <a:latin typeface="Palatino Linotype" pitchFamily="18" charset="0"/>
              </a:rPr>
              <a:t>scholarship will be awarded to a student with demonstrated</a:t>
            </a:r>
          </a:p>
          <a:p>
            <a:pPr algn="ctr"/>
            <a:r>
              <a:rPr lang="en-US" dirty="0">
                <a:latin typeface="Palatino Linotype" pitchFamily="18" charset="0"/>
              </a:rPr>
              <a:t>financial need. The award will be renewed each</a:t>
            </a:r>
          </a:p>
          <a:p>
            <a:pPr algn="ctr"/>
            <a:r>
              <a:rPr lang="en-US" dirty="0">
                <a:latin typeface="Palatino Linotype" pitchFamily="18" charset="0"/>
              </a:rPr>
              <a:t>year if the student remains on the Honor Roll, participates</a:t>
            </a:r>
          </a:p>
          <a:p>
            <a:pPr algn="ctr"/>
            <a:r>
              <a:rPr lang="en-US" dirty="0">
                <a:latin typeface="Palatino Linotype" pitchFamily="18" charset="0"/>
              </a:rPr>
              <a:t>in at least one co-curricular activity, and continues to</a:t>
            </a:r>
          </a:p>
          <a:p>
            <a:pPr algn="ctr"/>
            <a:r>
              <a:rPr lang="en-US" dirty="0">
                <a:latin typeface="Palatino Linotype" pitchFamily="18" charset="0"/>
              </a:rPr>
              <a:t>demonstrate financial need. (one-quarter tuition </a:t>
            </a:r>
            <a:r>
              <a:rPr lang="en-US" dirty="0" smtClean="0">
                <a:latin typeface="Palatino Linotype" pitchFamily="18" charset="0"/>
              </a:rPr>
              <a:t>scholarship)</a:t>
            </a:r>
            <a:endParaRPr lang="en-US" b="1" dirty="0">
              <a:latin typeface="Palatino Linotype" pitchFamily="18" charset="0"/>
            </a:endParaRPr>
          </a:p>
        </p:txBody>
      </p:sp>
      <p:pic>
        <p:nvPicPr>
          <p:cNvPr id="7170" name="Picture 2" descr="C:\Users\mfischer\Desktop\2012 Photos\Copy of Sr. class trip 12 0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7200" y="3657600"/>
            <a:ext cx="3860800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2044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3234">
        <p:fade/>
      </p:transition>
    </mc:Choice>
    <mc:Fallback xmlns="">
      <p:transition spd="med" advTm="1323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762000" y="533400"/>
            <a:ext cx="7735152" cy="2971800"/>
          </a:xfrm>
        </p:spPr>
        <p:txBody>
          <a:bodyPr>
            <a:noAutofit/>
          </a:bodyPr>
          <a:lstStyle/>
          <a:p>
            <a:endParaRPr lang="en-US" sz="2800" b="1" dirty="0">
              <a:latin typeface="Rockwell" pitchFamily="18" charset="0"/>
            </a:endParaRPr>
          </a:p>
          <a:p>
            <a:r>
              <a:rPr lang="en-US" sz="2800" b="1" dirty="0">
                <a:latin typeface="Palatino Linotype" pitchFamily="18" charset="0"/>
              </a:rPr>
              <a:t>Tom &amp; Charlotte </a:t>
            </a:r>
            <a:r>
              <a:rPr lang="en-US" sz="2800" b="1" dirty="0" err="1">
                <a:latin typeface="Palatino Linotype" pitchFamily="18" charset="0"/>
              </a:rPr>
              <a:t>Kilcoyne</a:t>
            </a:r>
            <a:r>
              <a:rPr lang="en-US" sz="2800" b="1" dirty="0">
                <a:latin typeface="Palatino Linotype" pitchFamily="18" charset="0"/>
              </a:rPr>
              <a:t> </a:t>
            </a:r>
            <a:r>
              <a:rPr lang="en-US" sz="2800" b="1" dirty="0" smtClean="0">
                <a:latin typeface="Palatino Linotype" pitchFamily="18" charset="0"/>
              </a:rPr>
              <a:t>Scholarship</a:t>
            </a:r>
          </a:p>
          <a:p>
            <a:endParaRPr lang="en-US" b="1" dirty="0">
              <a:latin typeface="Palatino Linotype" pitchFamily="18" charset="0"/>
            </a:endParaRPr>
          </a:p>
          <a:p>
            <a:r>
              <a:rPr lang="en-US" dirty="0">
                <a:latin typeface="Palatino Linotype" pitchFamily="18" charset="0"/>
              </a:rPr>
              <a:t>This scholarship will be awarded to a student with demonstrated</a:t>
            </a:r>
          </a:p>
          <a:p>
            <a:r>
              <a:rPr lang="en-US" dirty="0">
                <a:latin typeface="Palatino Linotype" pitchFamily="18" charset="0"/>
              </a:rPr>
              <a:t>financial need. The award will be renewed each</a:t>
            </a:r>
          </a:p>
          <a:p>
            <a:r>
              <a:rPr lang="en-US" dirty="0">
                <a:latin typeface="Palatino Linotype" pitchFamily="18" charset="0"/>
              </a:rPr>
              <a:t>year if the student remains on the Honor Roll, participates</a:t>
            </a:r>
          </a:p>
          <a:p>
            <a:r>
              <a:rPr lang="en-US" dirty="0">
                <a:latin typeface="Palatino Linotype" pitchFamily="18" charset="0"/>
              </a:rPr>
              <a:t>in at least one co-curricular activity, and continues to</a:t>
            </a:r>
          </a:p>
          <a:p>
            <a:r>
              <a:rPr lang="en-US" dirty="0">
                <a:latin typeface="Palatino Linotype" pitchFamily="18" charset="0"/>
              </a:rPr>
              <a:t>demonstrate financial need. (one-quarter tuition </a:t>
            </a:r>
            <a:r>
              <a:rPr lang="en-US" dirty="0" smtClean="0">
                <a:latin typeface="Palatino Linotype" pitchFamily="18" charset="0"/>
              </a:rPr>
              <a:t>scholarship)</a:t>
            </a:r>
            <a:endParaRPr lang="en-US" b="1" dirty="0">
              <a:latin typeface="Palatino Linotype" pitchFamily="18" charset="0"/>
            </a:endParaRPr>
          </a:p>
        </p:txBody>
      </p:sp>
      <p:pic>
        <p:nvPicPr>
          <p:cNvPr id="8194" name="Picture 2" descr="C:\Users\mfischer\Desktop\2012 Photos\DSC_02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728719"/>
            <a:ext cx="3733800" cy="24730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5309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825">
        <p:fade/>
      </p:transition>
    </mc:Choice>
    <mc:Fallback xmlns="">
      <p:transition spd="med" advTm="1282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838200" y="457200"/>
            <a:ext cx="7735152" cy="3352800"/>
          </a:xfrm>
        </p:spPr>
        <p:txBody>
          <a:bodyPr>
            <a:noAutofit/>
          </a:bodyPr>
          <a:lstStyle/>
          <a:p>
            <a:endParaRPr lang="en-US" sz="2800" b="1" dirty="0">
              <a:latin typeface="Rockwell" pitchFamily="18" charset="0"/>
            </a:endParaRPr>
          </a:p>
          <a:p>
            <a:r>
              <a:rPr lang="en-US" sz="2800" b="1" dirty="0">
                <a:latin typeface="Palatino Linotype" pitchFamily="18" charset="0"/>
              </a:rPr>
              <a:t>Dr. Edward Kremchek Scholarships </a:t>
            </a:r>
            <a:endParaRPr lang="en-US" sz="2800" b="1" dirty="0" smtClean="0">
              <a:latin typeface="Palatino Linotype" pitchFamily="18" charset="0"/>
            </a:endParaRPr>
          </a:p>
          <a:p>
            <a:r>
              <a:rPr lang="en-US" sz="2800" b="1" dirty="0" smtClean="0">
                <a:latin typeface="Palatino Linotype" pitchFamily="18" charset="0"/>
              </a:rPr>
              <a:t>(</a:t>
            </a:r>
            <a:r>
              <a:rPr lang="en-US" sz="2800" b="1" dirty="0">
                <a:latin typeface="Palatino Linotype" pitchFamily="18" charset="0"/>
              </a:rPr>
              <a:t>5 awards</a:t>
            </a:r>
            <a:r>
              <a:rPr lang="en-US" sz="2800" b="1" dirty="0" smtClean="0">
                <a:latin typeface="Palatino Linotype" pitchFamily="18" charset="0"/>
              </a:rPr>
              <a:t>)</a:t>
            </a:r>
          </a:p>
          <a:p>
            <a:endParaRPr lang="en-US" b="1" dirty="0">
              <a:latin typeface="Palatino Linotype" pitchFamily="18" charset="0"/>
            </a:endParaRPr>
          </a:p>
          <a:p>
            <a:r>
              <a:rPr lang="en-US" dirty="0">
                <a:latin typeface="Palatino Linotype" pitchFamily="18" charset="0"/>
              </a:rPr>
              <a:t>These scholarships will be awarded to returning students</a:t>
            </a:r>
          </a:p>
          <a:p>
            <a:r>
              <a:rPr lang="en-US" dirty="0">
                <a:latin typeface="Palatino Linotype" pitchFamily="18" charset="0"/>
              </a:rPr>
              <a:t>with demonstrated financial need. Recipients must participate</a:t>
            </a:r>
          </a:p>
          <a:p>
            <a:r>
              <a:rPr lang="en-US" dirty="0">
                <a:latin typeface="Palatino Linotype" pitchFamily="18" charset="0"/>
              </a:rPr>
              <a:t>in at least two co-curricular activities or one </a:t>
            </a:r>
            <a:r>
              <a:rPr lang="en-US" dirty="0" err="1">
                <a:latin typeface="Palatino Linotype" pitchFamily="18" charset="0"/>
              </a:rPr>
              <a:t>cocurricular</a:t>
            </a:r>
            <a:endParaRPr lang="en-US" dirty="0">
              <a:latin typeface="Palatino Linotype" pitchFamily="18" charset="0"/>
            </a:endParaRPr>
          </a:p>
          <a:p>
            <a:r>
              <a:rPr lang="en-US" dirty="0">
                <a:latin typeface="Palatino Linotype" pitchFamily="18" charset="0"/>
              </a:rPr>
              <a:t>activity and be employed outside of Moeller</a:t>
            </a:r>
            <a:r>
              <a:rPr lang="en-US" dirty="0" smtClean="0">
                <a:latin typeface="Palatino Linotype" pitchFamily="18" charset="0"/>
              </a:rPr>
              <a:t>. Recipients </a:t>
            </a:r>
            <a:r>
              <a:rPr lang="en-US" dirty="0">
                <a:latin typeface="Palatino Linotype" pitchFamily="18" charset="0"/>
              </a:rPr>
              <a:t>must maintain at least Second Honors. ($</a:t>
            </a:r>
            <a:r>
              <a:rPr lang="en-US" dirty="0" smtClean="0">
                <a:latin typeface="Palatino Linotype" pitchFamily="18" charset="0"/>
              </a:rPr>
              <a:t>2,000 each</a:t>
            </a:r>
            <a:r>
              <a:rPr lang="en-US" dirty="0">
                <a:latin typeface="Palatino Linotype" pitchFamily="18" charset="0"/>
              </a:rPr>
              <a:t>)</a:t>
            </a:r>
            <a:endParaRPr lang="en-US" b="1" dirty="0">
              <a:latin typeface="Palatino Linotype" pitchFamily="18" charset="0"/>
            </a:endParaRPr>
          </a:p>
        </p:txBody>
      </p:sp>
      <p:pic>
        <p:nvPicPr>
          <p:cNvPr id="9218" name="Picture 2" descr="C:\Users\mfischer\Desktop\2012 Photos\DSC_019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2914" y="3962400"/>
            <a:ext cx="3796576" cy="2514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062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711">
        <p:fade/>
      </p:transition>
    </mc:Choice>
    <mc:Fallback xmlns="">
      <p:transition spd="med" advTm="1271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685800" y="1143000"/>
            <a:ext cx="7735152" cy="4724400"/>
          </a:xfrm>
        </p:spPr>
        <p:txBody>
          <a:bodyPr>
            <a:noAutofit/>
          </a:bodyPr>
          <a:lstStyle/>
          <a:p>
            <a:endParaRPr lang="en-US" sz="2800" b="1" dirty="0">
              <a:latin typeface="Rockwell" pitchFamily="18" charset="0"/>
            </a:endParaRPr>
          </a:p>
          <a:p>
            <a:pPr algn="ctr"/>
            <a:r>
              <a:rPr lang="en-US" sz="2800" b="1" dirty="0" err="1">
                <a:latin typeface="Palatino Linotype" pitchFamily="18" charset="0"/>
              </a:rPr>
              <a:t>Loewenstine</a:t>
            </a:r>
            <a:r>
              <a:rPr lang="en-US" sz="2800" b="1" dirty="0">
                <a:latin typeface="Palatino Linotype" pitchFamily="18" charset="0"/>
              </a:rPr>
              <a:t> Family </a:t>
            </a:r>
            <a:r>
              <a:rPr lang="en-US" sz="2800" b="1" dirty="0" smtClean="0">
                <a:latin typeface="Palatino Linotype" pitchFamily="18" charset="0"/>
              </a:rPr>
              <a:t>Scholarship</a:t>
            </a:r>
          </a:p>
          <a:p>
            <a:pPr algn="ctr"/>
            <a:endParaRPr lang="en-US" b="1" dirty="0">
              <a:latin typeface="Palatino Linotype" pitchFamily="18" charset="0"/>
            </a:endParaRPr>
          </a:p>
          <a:p>
            <a:pPr algn="ctr"/>
            <a:r>
              <a:rPr lang="en-US" dirty="0">
                <a:latin typeface="Palatino Linotype" pitchFamily="18" charset="0"/>
              </a:rPr>
              <a:t>This scholarship will be awarded to a Moeller student</a:t>
            </a:r>
          </a:p>
          <a:p>
            <a:pPr algn="ctr"/>
            <a:r>
              <a:rPr lang="en-US" dirty="0">
                <a:latin typeface="Palatino Linotype" pitchFamily="18" charset="0"/>
              </a:rPr>
              <a:t>who exemplifies the </a:t>
            </a:r>
            <a:r>
              <a:rPr lang="en-US" dirty="0" err="1">
                <a:latin typeface="Palatino Linotype" pitchFamily="18" charset="0"/>
              </a:rPr>
              <a:t>Marianist</a:t>
            </a:r>
            <a:r>
              <a:rPr lang="en-US" dirty="0">
                <a:latin typeface="Palatino Linotype" pitchFamily="18" charset="0"/>
              </a:rPr>
              <a:t> characteristics of excellence</a:t>
            </a:r>
          </a:p>
          <a:p>
            <a:pPr algn="ctr"/>
            <a:r>
              <a:rPr lang="en-US" dirty="0">
                <a:latin typeface="Palatino Linotype" pitchFamily="18" charset="0"/>
              </a:rPr>
              <a:t>in academics, leadership, community service, and</a:t>
            </a:r>
          </a:p>
          <a:p>
            <a:pPr algn="ctr"/>
            <a:r>
              <a:rPr lang="en-US" dirty="0">
                <a:latin typeface="Palatino Linotype" pitchFamily="18" charset="0"/>
              </a:rPr>
              <a:t>demonstrates financial need. This scholarship is renewable</a:t>
            </a:r>
          </a:p>
          <a:p>
            <a:pPr algn="ctr"/>
            <a:r>
              <a:rPr lang="en-US" dirty="0">
                <a:latin typeface="Palatino Linotype" pitchFamily="18" charset="0"/>
              </a:rPr>
              <a:t>as long as the student continues to demonstrate</a:t>
            </a:r>
          </a:p>
          <a:p>
            <a:pPr algn="ctr"/>
            <a:r>
              <a:rPr lang="en-US" dirty="0">
                <a:latin typeface="Palatino Linotype" pitchFamily="18" charset="0"/>
              </a:rPr>
              <a:t>financial need and remains 100% committed to becoming</a:t>
            </a:r>
          </a:p>
          <a:p>
            <a:pPr algn="ctr"/>
            <a:r>
              <a:rPr lang="en-US" dirty="0">
                <a:latin typeface="Palatino Linotype" pitchFamily="18" charset="0"/>
              </a:rPr>
              <a:t>a “Man of Moeller” through determination, drive and</a:t>
            </a:r>
          </a:p>
          <a:p>
            <a:pPr algn="ctr"/>
            <a:r>
              <a:rPr lang="en-US" dirty="0">
                <a:latin typeface="Palatino Linotype" pitchFamily="18" charset="0"/>
              </a:rPr>
              <a:t>hard work and will serve as an example to other Moeller</a:t>
            </a:r>
          </a:p>
          <a:p>
            <a:pPr algn="ctr"/>
            <a:r>
              <a:rPr lang="en-US" dirty="0">
                <a:latin typeface="Palatino Linotype" pitchFamily="18" charset="0"/>
              </a:rPr>
              <a:t>students. ($1,000)</a:t>
            </a:r>
            <a:endParaRPr lang="en-US" b="1" dirty="0">
              <a:latin typeface="Palatino Linotype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228600"/>
            <a:ext cx="1143000" cy="114300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812270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790">
        <p:fade/>
      </p:transition>
    </mc:Choice>
    <mc:Fallback xmlns="">
      <p:transition spd="med" advTm="1279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780624" y="431469"/>
            <a:ext cx="7735152" cy="3048000"/>
          </a:xfrm>
        </p:spPr>
        <p:txBody>
          <a:bodyPr>
            <a:noAutofit/>
          </a:bodyPr>
          <a:lstStyle/>
          <a:p>
            <a:endParaRPr lang="en-US" sz="2800" b="1" dirty="0">
              <a:latin typeface="Rockwell" pitchFamily="18" charset="0"/>
            </a:endParaRPr>
          </a:p>
          <a:p>
            <a:r>
              <a:rPr lang="en-US" sz="2800" b="1" dirty="0">
                <a:latin typeface="Palatino Linotype" pitchFamily="18" charset="0"/>
              </a:rPr>
              <a:t>Rene’ ‘69 and Roland Molina Memorial</a:t>
            </a:r>
          </a:p>
          <a:p>
            <a:r>
              <a:rPr lang="en-US" sz="2800" b="1" dirty="0" smtClean="0">
                <a:latin typeface="Palatino Linotype" pitchFamily="18" charset="0"/>
              </a:rPr>
              <a:t>Scholarship</a:t>
            </a:r>
          </a:p>
          <a:p>
            <a:endParaRPr lang="en-US" b="1" dirty="0">
              <a:latin typeface="Palatino Linotype" pitchFamily="18" charset="0"/>
            </a:endParaRPr>
          </a:p>
          <a:p>
            <a:r>
              <a:rPr lang="en-US" dirty="0">
                <a:latin typeface="Palatino Linotype" pitchFamily="18" charset="0"/>
              </a:rPr>
              <a:t>This scholarship will be given to a student with a GPA of</a:t>
            </a:r>
          </a:p>
          <a:p>
            <a:r>
              <a:rPr lang="en-US" dirty="0">
                <a:latin typeface="Palatino Linotype" pitchFamily="18" charset="0"/>
              </a:rPr>
              <a:t>3.0 or higher with demonstrated financial need. First consideration</a:t>
            </a:r>
          </a:p>
          <a:p>
            <a:r>
              <a:rPr lang="en-US" dirty="0">
                <a:latin typeface="Palatino Linotype" pitchFamily="18" charset="0"/>
              </a:rPr>
              <a:t>will go to students who are of Hispanic descent.</a:t>
            </a:r>
          </a:p>
          <a:p>
            <a:r>
              <a:rPr lang="en-US" dirty="0">
                <a:latin typeface="Palatino Linotype" pitchFamily="18" charset="0"/>
              </a:rPr>
              <a:t>($500</a:t>
            </a:r>
            <a:r>
              <a:rPr lang="en-US" dirty="0" smtClean="0">
                <a:latin typeface="Palatino Linotype" pitchFamily="18" charset="0"/>
              </a:rPr>
              <a:t>)</a:t>
            </a:r>
            <a:endParaRPr lang="en-US" dirty="0">
              <a:latin typeface="Palatino Linotype" pitchFamily="18" charset="0"/>
            </a:endParaRPr>
          </a:p>
        </p:txBody>
      </p:sp>
      <p:pic>
        <p:nvPicPr>
          <p:cNvPr id="10242" name="Picture 2" descr="C:\Users\mfischer\Desktop\2012 Photos\DSC_023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3441369"/>
            <a:ext cx="4495800" cy="29777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6872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3421">
        <p:fade/>
      </p:transition>
    </mc:Choice>
    <mc:Fallback xmlns="">
      <p:transition spd="med" advTm="1342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838200" y="762000"/>
            <a:ext cx="7735152" cy="3352800"/>
          </a:xfrm>
        </p:spPr>
        <p:txBody>
          <a:bodyPr>
            <a:noAutofit/>
          </a:bodyPr>
          <a:lstStyle/>
          <a:p>
            <a:endParaRPr lang="en-US" sz="2800" b="1" dirty="0">
              <a:latin typeface="Rockwell" pitchFamily="18" charset="0"/>
            </a:endParaRPr>
          </a:p>
          <a:p>
            <a:r>
              <a:rPr lang="en-US" sz="2800" b="1" dirty="0">
                <a:latin typeface="Palatino Linotype" pitchFamily="18" charset="0"/>
              </a:rPr>
              <a:t>Bob &amp; Arlene </a:t>
            </a:r>
            <a:r>
              <a:rPr lang="en-US" sz="2800" b="1" dirty="0" err="1">
                <a:latin typeface="Palatino Linotype" pitchFamily="18" charset="0"/>
              </a:rPr>
              <a:t>Niehaus</a:t>
            </a:r>
            <a:r>
              <a:rPr lang="en-US" sz="2800" b="1" dirty="0">
                <a:latin typeface="Palatino Linotype" pitchFamily="18" charset="0"/>
              </a:rPr>
              <a:t> Family </a:t>
            </a:r>
            <a:r>
              <a:rPr lang="en-US" sz="2800" b="1" dirty="0" smtClean="0">
                <a:latin typeface="Palatino Linotype" pitchFamily="18" charset="0"/>
              </a:rPr>
              <a:t>Scholarship</a:t>
            </a:r>
          </a:p>
          <a:p>
            <a:endParaRPr lang="en-US" b="1" dirty="0">
              <a:latin typeface="Palatino Linotype" pitchFamily="18" charset="0"/>
            </a:endParaRPr>
          </a:p>
          <a:p>
            <a:r>
              <a:rPr lang="en-US" dirty="0">
                <a:latin typeface="Palatino Linotype" pitchFamily="18" charset="0"/>
              </a:rPr>
              <a:t>This scholarship will be awarded to a student who demonstrates</a:t>
            </a:r>
          </a:p>
          <a:p>
            <a:r>
              <a:rPr lang="en-US" dirty="0">
                <a:latin typeface="Palatino Linotype" pitchFamily="18" charset="0"/>
              </a:rPr>
              <a:t>leadership in academics, service to the Moeller</a:t>
            </a:r>
          </a:p>
          <a:p>
            <a:r>
              <a:rPr lang="en-US" dirty="0">
                <a:latin typeface="Palatino Linotype" pitchFamily="18" charset="0"/>
              </a:rPr>
              <a:t>community, and has demonstrated financial need. The</a:t>
            </a:r>
          </a:p>
          <a:p>
            <a:r>
              <a:rPr lang="en-US" dirty="0">
                <a:latin typeface="Palatino Linotype" pitchFamily="18" charset="0"/>
              </a:rPr>
              <a:t>scholarship is renewable as long as the student has demonstrated</a:t>
            </a:r>
          </a:p>
          <a:p>
            <a:r>
              <a:rPr lang="en-US" dirty="0">
                <a:latin typeface="Palatino Linotype" pitchFamily="18" charset="0"/>
              </a:rPr>
              <a:t>financial need and remains committed to the</a:t>
            </a:r>
          </a:p>
          <a:p>
            <a:r>
              <a:rPr lang="en-US" dirty="0">
                <a:latin typeface="Palatino Linotype" pitchFamily="18" charset="0"/>
              </a:rPr>
              <a:t>above criteria. ($1,000)</a:t>
            </a:r>
            <a:endParaRPr lang="en-US" b="1" dirty="0">
              <a:latin typeface="Palatino Linotype" pitchFamily="18" charset="0"/>
            </a:endParaRPr>
          </a:p>
        </p:txBody>
      </p:sp>
      <p:pic>
        <p:nvPicPr>
          <p:cNvPr id="11266" name="Picture 2" descr="C:\Users\mfischer\Desktop\2012 Photos\DSC_027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943350"/>
            <a:ext cx="3505200" cy="23303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6101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901">
        <p:fade/>
      </p:transition>
    </mc:Choice>
    <mc:Fallback xmlns="">
      <p:transition spd="med" advTm="1290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609600" y="781050"/>
            <a:ext cx="4343400" cy="3886200"/>
          </a:xfrm>
        </p:spPr>
        <p:txBody>
          <a:bodyPr>
            <a:noAutofit/>
          </a:bodyPr>
          <a:lstStyle/>
          <a:p>
            <a:endParaRPr lang="en-US" sz="2800" b="1" dirty="0">
              <a:latin typeface="Rockwell" pitchFamily="18" charset="0"/>
            </a:endParaRPr>
          </a:p>
          <a:p>
            <a:r>
              <a:rPr lang="en-US" sz="2800" b="1" dirty="0">
                <a:latin typeface="Palatino Linotype" pitchFamily="18" charset="0"/>
              </a:rPr>
              <a:t>Class of 2011 Josh </a:t>
            </a:r>
            <a:r>
              <a:rPr lang="en-US" sz="2800" b="1" dirty="0" err="1">
                <a:latin typeface="Palatino Linotype" pitchFamily="18" charset="0"/>
              </a:rPr>
              <a:t>Pflum</a:t>
            </a:r>
            <a:r>
              <a:rPr lang="en-US" sz="2800" b="1" dirty="0">
                <a:latin typeface="Palatino Linotype" pitchFamily="18" charset="0"/>
              </a:rPr>
              <a:t> </a:t>
            </a:r>
            <a:r>
              <a:rPr lang="en-US" sz="2800" b="1" dirty="0" smtClean="0">
                <a:latin typeface="Palatino Linotype" pitchFamily="18" charset="0"/>
              </a:rPr>
              <a:t>Scholarship</a:t>
            </a:r>
          </a:p>
          <a:p>
            <a:endParaRPr lang="en-US" b="1" dirty="0">
              <a:latin typeface="Palatino Linotype" pitchFamily="18" charset="0"/>
            </a:endParaRPr>
          </a:p>
          <a:p>
            <a:r>
              <a:rPr lang="en-US" dirty="0">
                <a:latin typeface="Palatino Linotype" pitchFamily="18" charset="0"/>
              </a:rPr>
              <a:t>This scholarship will be awarded in memory of Josh </a:t>
            </a:r>
            <a:r>
              <a:rPr lang="en-US" dirty="0" err="1" smtClean="0">
                <a:latin typeface="Palatino Linotype" pitchFamily="18" charset="0"/>
              </a:rPr>
              <a:t>Pflum</a:t>
            </a:r>
            <a:r>
              <a:rPr lang="en-US" dirty="0" smtClean="0">
                <a:latin typeface="Palatino Linotype" pitchFamily="18" charset="0"/>
              </a:rPr>
              <a:t> who </a:t>
            </a:r>
            <a:r>
              <a:rPr lang="en-US" dirty="0">
                <a:latin typeface="Palatino Linotype" pitchFamily="18" charset="0"/>
              </a:rPr>
              <a:t>was a member of the Class of 2011. The </a:t>
            </a:r>
            <a:r>
              <a:rPr lang="en-US" dirty="0" smtClean="0">
                <a:latin typeface="Palatino Linotype" pitchFamily="18" charset="0"/>
              </a:rPr>
              <a:t>student must </a:t>
            </a:r>
            <a:r>
              <a:rPr lang="en-US" dirty="0">
                <a:latin typeface="Palatino Linotype" pitchFamily="18" charset="0"/>
              </a:rPr>
              <a:t>have demonstrated financial need. ($1,000)</a:t>
            </a:r>
            <a:endParaRPr lang="en-US" b="1" dirty="0">
              <a:latin typeface="Palatino Linotype" pitchFamily="18" charset="0"/>
            </a:endParaRPr>
          </a:p>
        </p:txBody>
      </p:sp>
      <p:pic>
        <p:nvPicPr>
          <p:cNvPr id="12291" name="Picture 3" descr="C:\Users\mfischer\Desktop\2012 Photos\IMG_065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4450" y="1447800"/>
            <a:ext cx="3276600" cy="436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7805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3062">
        <p:fade/>
      </p:transition>
    </mc:Choice>
    <mc:Fallback xmlns="">
      <p:transition spd="med" advTm="1306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762000" y="838200"/>
            <a:ext cx="7735152" cy="2971800"/>
          </a:xfrm>
        </p:spPr>
        <p:txBody>
          <a:bodyPr>
            <a:noAutofit/>
          </a:bodyPr>
          <a:lstStyle/>
          <a:p>
            <a:endParaRPr lang="en-US" sz="2800" b="1" dirty="0">
              <a:latin typeface="Rockwell" pitchFamily="18" charset="0"/>
            </a:endParaRPr>
          </a:p>
          <a:p>
            <a:r>
              <a:rPr lang="en-US" sz="2800" b="1" dirty="0">
                <a:latin typeface="Palatino Linotype" pitchFamily="18" charset="0"/>
              </a:rPr>
              <a:t>Rains Family </a:t>
            </a:r>
            <a:r>
              <a:rPr lang="en-US" sz="2800" b="1" dirty="0" smtClean="0">
                <a:latin typeface="Palatino Linotype" pitchFamily="18" charset="0"/>
              </a:rPr>
              <a:t>Scholarship</a:t>
            </a:r>
          </a:p>
          <a:p>
            <a:endParaRPr lang="en-US" b="1" dirty="0">
              <a:latin typeface="Palatino Linotype" pitchFamily="18" charset="0"/>
            </a:endParaRPr>
          </a:p>
          <a:p>
            <a:r>
              <a:rPr lang="en-US" dirty="0">
                <a:latin typeface="Palatino Linotype" pitchFamily="18" charset="0"/>
              </a:rPr>
              <a:t>This scholarship will be awarded to a student who participates</a:t>
            </a:r>
          </a:p>
          <a:p>
            <a:r>
              <a:rPr lang="en-US" dirty="0">
                <a:latin typeface="Palatino Linotype" pitchFamily="18" charset="0"/>
              </a:rPr>
              <a:t>in at least one co-curricular activity, who is committed</a:t>
            </a:r>
          </a:p>
          <a:p>
            <a:r>
              <a:rPr lang="en-US" dirty="0">
                <a:latin typeface="Palatino Linotype" pitchFamily="18" charset="0"/>
              </a:rPr>
              <a:t>to community service and pastoral ministries, and has</a:t>
            </a:r>
          </a:p>
          <a:p>
            <a:r>
              <a:rPr lang="en-US" dirty="0">
                <a:latin typeface="Palatino Linotype" pitchFamily="18" charset="0"/>
              </a:rPr>
              <a:t>demonstrates financial need. This scholarship is renewable</a:t>
            </a:r>
          </a:p>
          <a:p>
            <a:r>
              <a:rPr lang="en-US" dirty="0">
                <a:latin typeface="Palatino Linotype" pitchFamily="18" charset="0"/>
              </a:rPr>
              <a:t>if the criterion is met. ($1,000)</a:t>
            </a:r>
            <a:endParaRPr lang="en-US" b="1" dirty="0">
              <a:latin typeface="Palatino Linotype" pitchFamily="18" charset="0"/>
            </a:endParaRPr>
          </a:p>
        </p:txBody>
      </p:sp>
      <p:pic>
        <p:nvPicPr>
          <p:cNvPr id="13314" name="Picture 2" descr="C:\Users\mfischer\Desktop\2012 Photos\2012FROSHOrientation.HouseWinners.WE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3657600"/>
            <a:ext cx="2876550" cy="2571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3844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818">
        <p:fade/>
      </p:transition>
    </mc:Choice>
    <mc:Fallback xmlns="">
      <p:transition spd="med" advTm="1281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609600" y="1447800"/>
            <a:ext cx="4572000" cy="3505200"/>
          </a:xfrm>
        </p:spPr>
        <p:txBody>
          <a:bodyPr>
            <a:noAutofit/>
          </a:bodyPr>
          <a:lstStyle/>
          <a:p>
            <a:endParaRPr lang="en-US" sz="2800" b="1" dirty="0">
              <a:latin typeface="Rockwell" pitchFamily="18" charset="0"/>
            </a:endParaRPr>
          </a:p>
          <a:p>
            <a:r>
              <a:rPr lang="en-US" sz="2800" b="1" dirty="0" err="1">
                <a:latin typeface="Palatino Linotype" pitchFamily="18" charset="0"/>
              </a:rPr>
              <a:t>Schira</a:t>
            </a:r>
            <a:r>
              <a:rPr lang="en-US" sz="2800" b="1" dirty="0">
                <a:latin typeface="Palatino Linotype" pitchFamily="18" charset="0"/>
              </a:rPr>
              <a:t> Family </a:t>
            </a:r>
            <a:r>
              <a:rPr lang="en-US" sz="2800" b="1" dirty="0" smtClean="0">
                <a:latin typeface="Palatino Linotype" pitchFamily="18" charset="0"/>
              </a:rPr>
              <a:t>Scholarship</a:t>
            </a:r>
          </a:p>
          <a:p>
            <a:endParaRPr lang="en-US" b="1" dirty="0">
              <a:latin typeface="Palatino Linotype" pitchFamily="18" charset="0"/>
            </a:endParaRPr>
          </a:p>
          <a:p>
            <a:r>
              <a:rPr lang="en-US" dirty="0">
                <a:latin typeface="Palatino Linotype" pitchFamily="18" charset="0"/>
              </a:rPr>
              <a:t>This scholarship will be awarded to a student who is </a:t>
            </a:r>
            <a:r>
              <a:rPr lang="en-US" dirty="0" smtClean="0">
                <a:latin typeface="Palatino Linotype" pitchFamily="18" charset="0"/>
              </a:rPr>
              <a:t>involved in </a:t>
            </a:r>
            <a:r>
              <a:rPr lang="en-US" dirty="0">
                <a:latin typeface="Palatino Linotype" pitchFamily="18" charset="0"/>
              </a:rPr>
              <a:t>Moeller High School co-curricular activities,</a:t>
            </a:r>
          </a:p>
          <a:p>
            <a:r>
              <a:rPr lang="en-US" dirty="0">
                <a:latin typeface="Palatino Linotype" pitchFamily="18" charset="0"/>
              </a:rPr>
              <a:t>demonstrates outstanding effort in academics, </a:t>
            </a:r>
            <a:r>
              <a:rPr lang="en-US" dirty="0" smtClean="0">
                <a:latin typeface="Palatino Linotype" pitchFamily="18" charset="0"/>
              </a:rPr>
              <a:t>exemplifies Christian </a:t>
            </a:r>
            <a:r>
              <a:rPr lang="en-US" dirty="0">
                <a:latin typeface="Palatino Linotype" pitchFamily="18" charset="0"/>
              </a:rPr>
              <a:t>values, and demonstrates financial need</a:t>
            </a:r>
            <a:r>
              <a:rPr lang="en-US" dirty="0" smtClean="0">
                <a:latin typeface="Palatino Linotype" pitchFamily="18" charset="0"/>
              </a:rPr>
              <a:t>. ($</a:t>
            </a:r>
            <a:r>
              <a:rPr lang="en-US" dirty="0">
                <a:latin typeface="Palatino Linotype" pitchFamily="18" charset="0"/>
              </a:rPr>
              <a:t>2,800)</a:t>
            </a:r>
            <a:endParaRPr lang="en-US" b="1" dirty="0">
              <a:latin typeface="Palatino Linotype" pitchFamily="18" charset="0"/>
            </a:endParaRPr>
          </a:p>
        </p:txBody>
      </p:sp>
      <p:pic>
        <p:nvPicPr>
          <p:cNvPr id="5" name="Picture 2" descr="C:\Users\mfischer\Desktop\2012 Photos\575217_10151164787238084_207505502_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676400"/>
            <a:ext cx="3276600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0318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3292">
        <p:fade/>
      </p:transition>
    </mc:Choice>
    <mc:Fallback xmlns="">
      <p:transition spd="med" advTm="1329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838200" y="685800"/>
            <a:ext cx="7735152" cy="2971800"/>
          </a:xfrm>
        </p:spPr>
        <p:txBody>
          <a:bodyPr>
            <a:noAutofit/>
          </a:bodyPr>
          <a:lstStyle/>
          <a:p>
            <a:endParaRPr lang="en-US" sz="2800" b="1" dirty="0">
              <a:latin typeface="Rockwell" pitchFamily="18" charset="0"/>
            </a:endParaRPr>
          </a:p>
          <a:p>
            <a:r>
              <a:rPr lang="en-US" sz="2800" b="1" dirty="0">
                <a:latin typeface="Palatino Linotype" pitchFamily="18" charset="0"/>
              </a:rPr>
              <a:t>Eric J. Schlueter ‘68 </a:t>
            </a:r>
            <a:r>
              <a:rPr lang="en-US" sz="2800" b="1" dirty="0" smtClean="0">
                <a:latin typeface="Palatino Linotype" pitchFamily="18" charset="0"/>
              </a:rPr>
              <a:t>Scholarship</a:t>
            </a:r>
          </a:p>
          <a:p>
            <a:endParaRPr lang="en-US" b="1" dirty="0">
              <a:latin typeface="Palatino Linotype" pitchFamily="18" charset="0"/>
            </a:endParaRPr>
          </a:p>
          <a:p>
            <a:r>
              <a:rPr lang="en-US" dirty="0">
                <a:latin typeface="Palatino Linotype" pitchFamily="18" charset="0"/>
              </a:rPr>
              <a:t>The scholarship will be awarded to an incoming freshman</a:t>
            </a:r>
          </a:p>
          <a:p>
            <a:r>
              <a:rPr lang="en-US" dirty="0">
                <a:latin typeface="Palatino Linotype" pitchFamily="18" charset="0"/>
              </a:rPr>
              <a:t>with demonstrated financial need. This award will be renewed</a:t>
            </a:r>
          </a:p>
          <a:p>
            <a:r>
              <a:rPr lang="en-US" dirty="0">
                <a:latin typeface="Palatino Linotype" pitchFamily="18" charset="0"/>
              </a:rPr>
              <a:t>each year if the student maintains Honor-Roll status</a:t>
            </a:r>
          </a:p>
          <a:p>
            <a:r>
              <a:rPr lang="en-US" dirty="0">
                <a:latin typeface="Palatino Linotype" pitchFamily="18" charset="0"/>
              </a:rPr>
              <a:t>and participates in at least one co-curricular activity</a:t>
            </a:r>
          </a:p>
          <a:p>
            <a:r>
              <a:rPr lang="en-US" dirty="0">
                <a:latin typeface="Palatino Linotype" pitchFamily="18" charset="0"/>
              </a:rPr>
              <a:t>per year. ($2,500)</a:t>
            </a:r>
            <a:endParaRPr lang="en-US" b="1" dirty="0">
              <a:latin typeface="Palatino Linotype" pitchFamily="18" charset="0"/>
            </a:endParaRPr>
          </a:p>
        </p:txBody>
      </p:sp>
      <p:pic>
        <p:nvPicPr>
          <p:cNvPr id="14338" name="Picture 2" descr="http://netmoeller.moeller.org/view.image?Id=382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695700"/>
            <a:ext cx="3581400" cy="2578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7702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924">
        <p:fade/>
      </p:transition>
    </mc:Choice>
    <mc:Fallback xmlns="">
      <p:transition spd="med" advTm="1292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838200" y="762000"/>
            <a:ext cx="7735152" cy="3352800"/>
          </a:xfrm>
        </p:spPr>
        <p:txBody>
          <a:bodyPr>
            <a:noAutofit/>
          </a:bodyPr>
          <a:lstStyle/>
          <a:p>
            <a:endParaRPr lang="en-US" sz="2400" b="1" dirty="0">
              <a:latin typeface="Rockwell" pitchFamily="18" charset="0"/>
            </a:endParaRPr>
          </a:p>
          <a:p>
            <a:r>
              <a:rPr lang="en-US" sz="2800" b="1" dirty="0" smtClean="0">
                <a:latin typeface="Palatino Linotype" pitchFamily="18" charset="0"/>
              </a:rPr>
              <a:t>Thomas </a:t>
            </a:r>
            <a:r>
              <a:rPr lang="en-US" sz="2800" b="1" dirty="0">
                <a:latin typeface="Palatino Linotype" pitchFamily="18" charset="0"/>
              </a:rPr>
              <a:t>&amp; Shirley Bohmer </a:t>
            </a:r>
            <a:r>
              <a:rPr lang="en-US" sz="2800" b="1" dirty="0" smtClean="0">
                <a:latin typeface="Palatino Linotype" pitchFamily="18" charset="0"/>
              </a:rPr>
              <a:t>Scholarship</a:t>
            </a:r>
          </a:p>
          <a:p>
            <a:endParaRPr lang="en-US" b="1" dirty="0">
              <a:latin typeface="Palatino Linotype" pitchFamily="18" charset="0"/>
            </a:endParaRPr>
          </a:p>
          <a:p>
            <a:endParaRPr lang="en-US" b="1" dirty="0">
              <a:latin typeface="Palatino Linotype" pitchFamily="18" charset="0"/>
            </a:endParaRPr>
          </a:p>
          <a:p>
            <a:r>
              <a:rPr lang="en-US" dirty="0">
                <a:latin typeface="Palatino Linotype" pitchFamily="18" charset="0"/>
              </a:rPr>
              <a:t>This scholarship will be awarded to a student with demonstrated</a:t>
            </a:r>
          </a:p>
          <a:p>
            <a:r>
              <a:rPr lang="en-US" dirty="0">
                <a:latin typeface="Palatino Linotype" pitchFamily="18" charset="0"/>
              </a:rPr>
              <a:t>financial need. The reward will be </a:t>
            </a:r>
            <a:r>
              <a:rPr lang="en-US" dirty="0" smtClean="0">
                <a:latin typeface="Palatino Linotype" pitchFamily="18" charset="0"/>
              </a:rPr>
              <a:t>renewed  each </a:t>
            </a:r>
            <a:r>
              <a:rPr lang="en-US" dirty="0">
                <a:latin typeface="Palatino Linotype" pitchFamily="18" charset="0"/>
              </a:rPr>
              <a:t>year if the student remains on the Honor Roll, </a:t>
            </a:r>
            <a:r>
              <a:rPr lang="en-US" dirty="0" smtClean="0">
                <a:latin typeface="Palatino Linotype" pitchFamily="18" charset="0"/>
              </a:rPr>
              <a:t>participates in </a:t>
            </a:r>
            <a:r>
              <a:rPr lang="en-US" dirty="0">
                <a:latin typeface="Palatino Linotype" pitchFamily="18" charset="0"/>
              </a:rPr>
              <a:t>at least one </a:t>
            </a:r>
            <a:endParaRPr lang="en-US" dirty="0" smtClean="0">
              <a:latin typeface="Palatino Linotype" pitchFamily="18" charset="0"/>
            </a:endParaRPr>
          </a:p>
          <a:p>
            <a:r>
              <a:rPr lang="en-US" dirty="0" smtClean="0">
                <a:latin typeface="Palatino Linotype" pitchFamily="18" charset="0"/>
              </a:rPr>
              <a:t>co-curricular </a:t>
            </a:r>
            <a:r>
              <a:rPr lang="en-US" dirty="0">
                <a:latin typeface="Palatino Linotype" pitchFamily="18" charset="0"/>
              </a:rPr>
              <a:t>activity, and continues</a:t>
            </a:r>
          </a:p>
          <a:p>
            <a:r>
              <a:rPr lang="en-US" dirty="0">
                <a:latin typeface="Palatino Linotype" pitchFamily="18" charset="0"/>
              </a:rPr>
              <a:t>to demonstrate financial need</a:t>
            </a:r>
            <a:r>
              <a:rPr lang="en-US">
                <a:latin typeface="Palatino Linotype" pitchFamily="18" charset="0"/>
              </a:rPr>
              <a:t>. </a:t>
            </a:r>
            <a:r>
              <a:rPr lang="en-US" smtClean="0">
                <a:latin typeface="Palatino Linotype" pitchFamily="18" charset="0"/>
              </a:rPr>
              <a:t>($5,200)</a:t>
            </a:r>
            <a:endParaRPr lang="en-US" b="1" dirty="0">
              <a:latin typeface="Palatino Linotype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4" t="2718" r="-1924" b="47282"/>
          <a:stretch/>
        </p:blipFill>
        <p:spPr>
          <a:xfrm>
            <a:off x="6096000" y="3657600"/>
            <a:ext cx="2590800" cy="2912861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44326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524">
        <p:fade/>
      </p:transition>
    </mc:Choice>
    <mc:Fallback xmlns="">
      <p:transition spd="med" advTm="1252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723900" y="762000"/>
            <a:ext cx="8001000" cy="2209800"/>
          </a:xfrm>
        </p:spPr>
        <p:txBody>
          <a:bodyPr>
            <a:noAutofit/>
          </a:bodyPr>
          <a:lstStyle/>
          <a:p>
            <a:endParaRPr lang="en-US" sz="2800" b="1" dirty="0">
              <a:latin typeface="Rockwell" pitchFamily="18" charset="0"/>
            </a:endParaRPr>
          </a:p>
          <a:p>
            <a:pPr algn="ctr"/>
            <a:r>
              <a:rPr lang="en-US" sz="2800" b="1" dirty="0">
                <a:latin typeface="Palatino Linotype" pitchFamily="18" charset="0"/>
              </a:rPr>
              <a:t>Schmitt/Judd Family </a:t>
            </a:r>
            <a:r>
              <a:rPr lang="en-US" sz="2800" b="1" dirty="0" smtClean="0">
                <a:latin typeface="Palatino Linotype" pitchFamily="18" charset="0"/>
              </a:rPr>
              <a:t>Scholarship</a:t>
            </a:r>
          </a:p>
          <a:p>
            <a:pPr algn="ctr"/>
            <a:endParaRPr lang="en-US" b="1" dirty="0" smtClean="0">
              <a:latin typeface="Palatino Linotype" pitchFamily="18" charset="0"/>
            </a:endParaRPr>
          </a:p>
          <a:p>
            <a:pPr algn="ctr"/>
            <a:r>
              <a:rPr lang="en-US" dirty="0" smtClean="0">
                <a:latin typeface="Palatino Linotype" pitchFamily="18" charset="0"/>
              </a:rPr>
              <a:t>This </a:t>
            </a:r>
            <a:r>
              <a:rPr lang="en-US" dirty="0">
                <a:latin typeface="Palatino Linotype" pitchFamily="18" charset="0"/>
              </a:rPr>
              <a:t>scholarship will be awarded to a deserving </a:t>
            </a:r>
            <a:r>
              <a:rPr lang="en-US" dirty="0" smtClean="0">
                <a:latin typeface="Palatino Linotype" pitchFamily="18" charset="0"/>
              </a:rPr>
              <a:t>student with </a:t>
            </a:r>
            <a:r>
              <a:rPr lang="en-US" dirty="0">
                <a:latin typeface="Palatino Linotype" pitchFamily="18" charset="0"/>
              </a:rPr>
              <a:t>demonstrated financial need. (Award </a:t>
            </a:r>
            <a:r>
              <a:rPr lang="en-US" dirty="0" smtClean="0">
                <a:latin typeface="Palatino Linotype" pitchFamily="18" charset="0"/>
              </a:rPr>
              <a:t>determined by </a:t>
            </a:r>
            <a:r>
              <a:rPr lang="en-US" dirty="0">
                <a:latin typeface="Palatino Linotype" pitchFamily="18" charset="0"/>
              </a:rPr>
              <a:t>current interest rate of endowment, </a:t>
            </a:r>
            <a:r>
              <a:rPr lang="en-US" dirty="0" smtClean="0">
                <a:latin typeface="Palatino Linotype" pitchFamily="18" charset="0"/>
              </a:rPr>
              <a:t>approximately $</a:t>
            </a:r>
            <a:r>
              <a:rPr lang="en-US" dirty="0">
                <a:latin typeface="Palatino Linotype" pitchFamily="18" charset="0"/>
              </a:rPr>
              <a:t>900)</a:t>
            </a:r>
            <a:endParaRPr lang="en-US" b="1" dirty="0">
              <a:latin typeface="Palatino Linotype" pitchFamily="18" charset="0"/>
            </a:endParaRPr>
          </a:p>
        </p:txBody>
      </p:sp>
      <p:pic>
        <p:nvPicPr>
          <p:cNvPr id="16386" name="Picture 2" descr="C:\Users\mfischer\Desktop\2012 Photos\IMG_017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3581400"/>
            <a:ext cx="4114800" cy="2743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4272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948">
        <p:fade/>
      </p:transition>
    </mc:Choice>
    <mc:Fallback xmlns="">
      <p:transition spd="med" advTm="1294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914400" y="685800"/>
            <a:ext cx="7735152" cy="2590800"/>
          </a:xfrm>
        </p:spPr>
        <p:txBody>
          <a:bodyPr>
            <a:noAutofit/>
          </a:bodyPr>
          <a:lstStyle/>
          <a:p>
            <a:endParaRPr lang="en-US" sz="2800" b="1" dirty="0">
              <a:latin typeface="Rockwell" pitchFamily="18" charset="0"/>
            </a:endParaRPr>
          </a:p>
          <a:p>
            <a:pPr algn="ctr"/>
            <a:r>
              <a:rPr lang="en-US" sz="2800" b="1" dirty="0">
                <a:latin typeface="Palatino Linotype" pitchFamily="18" charset="0"/>
              </a:rPr>
              <a:t>Michael A. Stofko Memorial </a:t>
            </a:r>
            <a:r>
              <a:rPr lang="en-US" sz="2800" b="1" dirty="0" smtClean="0">
                <a:latin typeface="Palatino Linotype" pitchFamily="18" charset="0"/>
              </a:rPr>
              <a:t>Scholarship</a:t>
            </a:r>
          </a:p>
          <a:p>
            <a:pPr algn="ctr"/>
            <a:endParaRPr lang="en-US" b="1" dirty="0">
              <a:latin typeface="Palatino Linotype" pitchFamily="18" charset="0"/>
            </a:endParaRPr>
          </a:p>
          <a:p>
            <a:pPr algn="ctr"/>
            <a:r>
              <a:rPr lang="en-US" dirty="0">
                <a:latin typeface="Palatino Linotype" pitchFamily="18" charset="0"/>
              </a:rPr>
              <a:t>The scholarship will be awarded to a student who is involved</a:t>
            </a:r>
          </a:p>
          <a:p>
            <a:pPr algn="ctr"/>
            <a:r>
              <a:rPr lang="en-US" dirty="0">
                <a:latin typeface="Palatino Linotype" pitchFamily="18" charset="0"/>
              </a:rPr>
              <a:t>in Moeller co-curricular activities, demonstrates</a:t>
            </a:r>
          </a:p>
          <a:p>
            <a:pPr algn="ctr"/>
            <a:r>
              <a:rPr lang="en-US" dirty="0">
                <a:latin typeface="Palatino Linotype" pitchFamily="18" charset="0"/>
              </a:rPr>
              <a:t>outstanding effort in academics, exemplifies Christian</a:t>
            </a:r>
          </a:p>
          <a:p>
            <a:pPr algn="ctr"/>
            <a:r>
              <a:rPr lang="en-US" dirty="0">
                <a:latin typeface="Palatino Linotype" pitchFamily="18" charset="0"/>
              </a:rPr>
              <a:t>values, and demonstrates financial need. ($2,300)</a:t>
            </a:r>
            <a:endParaRPr lang="en-US" b="1" dirty="0">
              <a:latin typeface="Palatino Linotype" pitchFamily="18" charset="0"/>
            </a:endParaRPr>
          </a:p>
        </p:txBody>
      </p:sp>
      <p:pic>
        <p:nvPicPr>
          <p:cNvPr id="17411" name="Picture 3" descr="C:\Users\mfischer\Desktop\2012 Photos\IMG_017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581400"/>
            <a:ext cx="3886200" cy="2590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7143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973">
        <p:fade/>
      </p:transition>
    </mc:Choice>
    <mc:Fallback xmlns="">
      <p:transition spd="med" advTm="1297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925086" y="457200"/>
            <a:ext cx="7735152" cy="3352800"/>
          </a:xfrm>
        </p:spPr>
        <p:txBody>
          <a:bodyPr>
            <a:noAutofit/>
          </a:bodyPr>
          <a:lstStyle/>
          <a:p>
            <a:endParaRPr lang="en-US" sz="2800" b="1" dirty="0">
              <a:latin typeface="Rockwell" pitchFamily="18" charset="0"/>
            </a:endParaRPr>
          </a:p>
          <a:p>
            <a:pPr algn="ctr"/>
            <a:r>
              <a:rPr lang="en-US" sz="2800" b="1" dirty="0" err="1">
                <a:latin typeface="Palatino Linotype" pitchFamily="18" charset="0"/>
              </a:rPr>
              <a:t>Suter</a:t>
            </a:r>
            <a:r>
              <a:rPr lang="en-US" sz="2800" b="1" dirty="0">
                <a:latin typeface="Palatino Linotype" pitchFamily="18" charset="0"/>
              </a:rPr>
              <a:t> Family </a:t>
            </a:r>
            <a:r>
              <a:rPr lang="en-US" sz="2800" b="1" dirty="0" smtClean="0">
                <a:latin typeface="Palatino Linotype" pitchFamily="18" charset="0"/>
              </a:rPr>
              <a:t>Scholarship</a:t>
            </a:r>
          </a:p>
          <a:p>
            <a:pPr algn="ctr"/>
            <a:endParaRPr lang="en-US" b="1" dirty="0">
              <a:latin typeface="Palatino Linotype" pitchFamily="18" charset="0"/>
            </a:endParaRPr>
          </a:p>
          <a:p>
            <a:pPr algn="ctr"/>
            <a:r>
              <a:rPr lang="en-US" dirty="0">
                <a:latin typeface="Palatino Linotype" pitchFamily="18" charset="0"/>
              </a:rPr>
              <a:t>This scholarship will be awarded to a student who is involved</a:t>
            </a:r>
          </a:p>
          <a:p>
            <a:pPr algn="ctr"/>
            <a:r>
              <a:rPr lang="en-US" dirty="0">
                <a:latin typeface="Palatino Linotype" pitchFamily="18" charset="0"/>
              </a:rPr>
              <a:t>in at least one Moeller co-curricular activity, exhibits</a:t>
            </a:r>
          </a:p>
          <a:p>
            <a:pPr algn="ctr"/>
            <a:r>
              <a:rPr lang="en-US" dirty="0">
                <a:latin typeface="Palatino Linotype" pitchFamily="18" charset="0"/>
              </a:rPr>
              <a:t>outstanding effort in academics, exemplifies Christian</a:t>
            </a:r>
          </a:p>
          <a:p>
            <a:pPr algn="ctr"/>
            <a:r>
              <a:rPr lang="en-US" dirty="0">
                <a:latin typeface="Palatino Linotype" pitchFamily="18" charset="0"/>
              </a:rPr>
              <a:t>values, and demonstrates financial need. The scholarship</a:t>
            </a:r>
          </a:p>
          <a:p>
            <a:pPr algn="ctr"/>
            <a:r>
              <a:rPr lang="en-US" dirty="0">
                <a:latin typeface="Palatino Linotype" pitchFamily="18" charset="0"/>
              </a:rPr>
              <a:t>is renewable as long as the student continues to meet the</a:t>
            </a:r>
          </a:p>
          <a:p>
            <a:pPr algn="ctr"/>
            <a:r>
              <a:rPr lang="en-US" dirty="0">
                <a:latin typeface="Palatino Linotype" pitchFamily="18" charset="0"/>
              </a:rPr>
              <a:t>scholarship criteria. (half - tuition scholarship)</a:t>
            </a:r>
            <a:endParaRPr lang="en-US" b="1" dirty="0">
              <a:latin typeface="Palatino Linotype" pitchFamily="18" charset="0"/>
            </a:endParaRPr>
          </a:p>
        </p:txBody>
      </p:sp>
      <p:pic>
        <p:nvPicPr>
          <p:cNvPr id="18434" name="Picture 2" descr="C:\Users\mfischer\Desktop\2012 Photos\2012FROSHOrient.FightSong.HouseLeaders.Homepage.WE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50" y="4038600"/>
            <a:ext cx="3489325" cy="23152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8784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802">
        <p:fade/>
      </p:transition>
    </mc:Choice>
    <mc:Fallback xmlns="">
      <p:transition spd="med" advTm="1280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685800" y="609600"/>
            <a:ext cx="7735152" cy="2895600"/>
          </a:xfrm>
        </p:spPr>
        <p:txBody>
          <a:bodyPr>
            <a:noAutofit/>
          </a:bodyPr>
          <a:lstStyle/>
          <a:p>
            <a:endParaRPr lang="en-US" sz="2800" b="1" dirty="0">
              <a:latin typeface="Rockwell" pitchFamily="18" charset="0"/>
            </a:endParaRPr>
          </a:p>
          <a:p>
            <a:pPr algn="ctr"/>
            <a:r>
              <a:rPr lang="en-US" sz="2800" b="1" dirty="0">
                <a:latin typeface="Palatino Linotype" pitchFamily="18" charset="0"/>
              </a:rPr>
              <a:t>Michael Cleveland Sylvester Memorial</a:t>
            </a:r>
          </a:p>
          <a:p>
            <a:pPr algn="ctr"/>
            <a:r>
              <a:rPr lang="en-US" sz="2800" b="1" dirty="0" smtClean="0">
                <a:latin typeface="Palatino Linotype" pitchFamily="18" charset="0"/>
              </a:rPr>
              <a:t>Scholarship</a:t>
            </a:r>
          </a:p>
          <a:p>
            <a:pPr algn="ctr"/>
            <a:endParaRPr lang="en-US" b="1" dirty="0">
              <a:latin typeface="Palatino Linotype" pitchFamily="18" charset="0"/>
            </a:endParaRPr>
          </a:p>
          <a:p>
            <a:pPr algn="ctr"/>
            <a:r>
              <a:rPr lang="en-US" dirty="0">
                <a:latin typeface="Palatino Linotype" pitchFamily="18" charset="0"/>
              </a:rPr>
              <a:t>This scholarship is awarded to a student who participates</a:t>
            </a:r>
          </a:p>
          <a:p>
            <a:pPr algn="ctr"/>
            <a:r>
              <a:rPr lang="en-US" dirty="0">
                <a:latin typeface="Palatino Linotype" pitchFamily="18" charset="0"/>
              </a:rPr>
              <a:t>in a co-curricular activity and has demonstrated financial</a:t>
            </a:r>
          </a:p>
          <a:p>
            <a:pPr algn="ctr"/>
            <a:r>
              <a:rPr lang="en-US" dirty="0">
                <a:latin typeface="Palatino Linotype" pitchFamily="18" charset="0"/>
              </a:rPr>
              <a:t>need. (Award up to $5,000)</a:t>
            </a:r>
            <a:endParaRPr lang="en-US" b="1" dirty="0">
              <a:latin typeface="Palatino Linotype" pitchFamily="18" charset="0"/>
            </a:endParaRPr>
          </a:p>
        </p:txBody>
      </p:sp>
      <p:pic>
        <p:nvPicPr>
          <p:cNvPr id="19458" name="Picture 2" descr="C:\Users\mfischer\Desktop\2012 Photos\25. 2012Academic Awards.100ServiceHours.BEST.WE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733800"/>
            <a:ext cx="5454650" cy="27105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6429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3186">
        <p:fade/>
      </p:transition>
    </mc:Choice>
    <mc:Fallback xmlns="">
      <p:transition spd="med" advTm="1318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704424" y="533400"/>
            <a:ext cx="7735152" cy="2819400"/>
          </a:xfrm>
        </p:spPr>
        <p:txBody>
          <a:bodyPr>
            <a:noAutofit/>
          </a:bodyPr>
          <a:lstStyle/>
          <a:p>
            <a:endParaRPr lang="en-US" sz="2800" b="1" dirty="0">
              <a:latin typeface="Rockwell" pitchFamily="18" charset="0"/>
            </a:endParaRPr>
          </a:p>
          <a:p>
            <a:pPr algn="ctr"/>
            <a:r>
              <a:rPr lang="en-US" sz="2800" b="1" dirty="0">
                <a:latin typeface="Palatino Linotype" pitchFamily="18" charset="0"/>
              </a:rPr>
              <a:t>Michael J. Thorne ‘99 </a:t>
            </a:r>
            <a:r>
              <a:rPr lang="en-US" sz="2800" b="1" dirty="0" smtClean="0">
                <a:latin typeface="Palatino Linotype" pitchFamily="18" charset="0"/>
              </a:rPr>
              <a:t>Scholarship</a:t>
            </a:r>
          </a:p>
          <a:p>
            <a:pPr algn="ctr"/>
            <a:endParaRPr lang="en-US" b="1" dirty="0">
              <a:latin typeface="Palatino Linotype" pitchFamily="18" charset="0"/>
            </a:endParaRPr>
          </a:p>
          <a:p>
            <a:pPr algn="ctr"/>
            <a:r>
              <a:rPr lang="en-US" dirty="0">
                <a:latin typeface="Palatino Linotype" pitchFamily="18" charset="0"/>
              </a:rPr>
              <a:t>This scholarship is awarded to an individual whose family</a:t>
            </a:r>
          </a:p>
          <a:p>
            <a:pPr algn="ctr"/>
            <a:r>
              <a:rPr lang="en-US" dirty="0">
                <a:latin typeface="Palatino Linotype" pitchFamily="18" charset="0"/>
              </a:rPr>
              <a:t>has three or more children in Catholic schools, participates</a:t>
            </a:r>
          </a:p>
          <a:p>
            <a:pPr algn="ctr"/>
            <a:r>
              <a:rPr lang="en-US" dirty="0">
                <a:latin typeface="Palatino Linotype" pitchFamily="18" charset="0"/>
              </a:rPr>
              <a:t>in at least one co-curricular activity, maintains Honors</a:t>
            </a:r>
            <a:r>
              <a:rPr lang="en-US" dirty="0" smtClean="0">
                <a:latin typeface="Palatino Linotype" pitchFamily="18" charset="0"/>
              </a:rPr>
              <a:t>, and </a:t>
            </a:r>
            <a:r>
              <a:rPr lang="en-US" dirty="0">
                <a:latin typeface="Palatino Linotype" pitchFamily="18" charset="0"/>
              </a:rPr>
              <a:t>whose family demonstrates financial need. </a:t>
            </a:r>
            <a:r>
              <a:rPr lang="en-US" dirty="0" smtClean="0">
                <a:latin typeface="Palatino Linotype" pitchFamily="18" charset="0"/>
              </a:rPr>
              <a:t>This award </a:t>
            </a:r>
            <a:r>
              <a:rPr lang="en-US" dirty="0">
                <a:latin typeface="Palatino Linotype" pitchFamily="18" charset="0"/>
              </a:rPr>
              <a:t>is renewable as long as the scholarship criteria </a:t>
            </a:r>
            <a:r>
              <a:rPr lang="en-US" dirty="0" smtClean="0">
                <a:latin typeface="Palatino Linotype" pitchFamily="18" charset="0"/>
              </a:rPr>
              <a:t>are met</a:t>
            </a:r>
            <a:r>
              <a:rPr lang="en-US" dirty="0">
                <a:latin typeface="Palatino Linotype" pitchFamily="18" charset="0"/>
              </a:rPr>
              <a:t>. ($500)</a:t>
            </a:r>
            <a:endParaRPr lang="en-US" b="1" dirty="0">
              <a:latin typeface="Palatino Linotype" pitchFamily="18" charset="0"/>
            </a:endParaRPr>
          </a:p>
        </p:txBody>
      </p:sp>
      <p:pic>
        <p:nvPicPr>
          <p:cNvPr id="20482" name="Picture 2" descr="C:\Users\mfischer\Desktop\2012 Photos\2012 Fall AcademicAwards.Blane.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3657600"/>
            <a:ext cx="3810000" cy="28843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1588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932">
        <p:fade/>
      </p:transition>
    </mc:Choice>
    <mc:Fallback xmlns="">
      <p:transition spd="med" advTm="1293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838200" y="838200"/>
            <a:ext cx="7735152" cy="2514600"/>
          </a:xfrm>
        </p:spPr>
        <p:txBody>
          <a:bodyPr>
            <a:noAutofit/>
          </a:bodyPr>
          <a:lstStyle/>
          <a:p>
            <a:endParaRPr lang="en-US" sz="2800" b="1" dirty="0">
              <a:latin typeface="Rockwell" pitchFamily="18" charset="0"/>
            </a:endParaRPr>
          </a:p>
          <a:p>
            <a:r>
              <a:rPr lang="en-US" sz="2800" dirty="0">
                <a:latin typeface="Palatino Linotype" pitchFamily="18" charset="0"/>
              </a:rPr>
              <a:t>Dan and Nancy Hopkins Courage </a:t>
            </a:r>
            <a:r>
              <a:rPr lang="en-US" sz="2800" dirty="0" smtClean="0">
                <a:latin typeface="Palatino Linotype" pitchFamily="18" charset="0"/>
              </a:rPr>
              <a:t>Scholarship</a:t>
            </a:r>
          </a:p>
          <a:p>
            <a:endParaRPr lang="en-US" b="1" dirty="0">
              <a:latin typeface="Palatino Linotype" pitchFamily="18" charset="0"/>
            </a:endParaRPr>
          </a:p>
          <a:p>
            <a:r>
              <a:rPr lang="en-US" dirty="0">
                <a:latin typeface="Palatino Linotype" pitchFamily="18" charset="0"/>
              </a:rPr>
              <a:t>This scholarship will be awarded to a student with demonstrated</a:t>
            </a:r>
          </a:p>
          <a:p>
            <a:r>
              <a:rPr lang="en-US" dirty="0">
                <a:latin typeface="Palatino Linotype" pitchFamily="18" charset="0"/>
              </a:rPr>
              <a:t>financial need </a:t>
            </a:r>
            <a:r>
              <a:rPr lang="en-US" dirty="0" smtClean="0">
                <a:latin typeface="Palatino Linotype" pitchFamily="18" charset="0"/>
              </a:rPr>
              <a:t> and will benefit from a Moeller education in the same ways that the Hopkins’ brothers benefited from their education at Moeller.</a:t>
            </a:r>
            <a:endParaRPr lang="en-US" b="1" dirty="0">
              <a:latin typeface="Palatino Linotype" pitchFamily="18" charset="0"/>
            </a:endParaRPr>
          </a:p>
        </p:txBody>
      </p:sp>
      <p:pic>
        <p:nvPicPr>
          <p:cNvPr id="21506" name="Picture 2" descr="C:\Users\mfischer\Desktop\2012 Photos\2012FROSHOrient.FightSongOrgan.1.Pilla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9128" y="3352800"/>
            <a:ext cx="3045567" cy="3124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7501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898">
        <p:fade/>
      </p:transition>
    </mc:Choice>
    <mc:Fallback xmlns="">
      <p:transition spd="med" advTm="1289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609600" y="533400"/>
            <a:ext cx="7735152" cy="2667000"/>
          </a:xfrm>
        </p:spPr>
        <p:txBody>
          <a:bodyPr>
            <a:noAutofit/>
          </a:bodyPr>
          <a:lstStyle/>
          <a:p>
            <a:endParaRPr lang="en-US" sz="2800" b="1" dirty="0">
              <a:latin typeface="Rockwell" pitchFamily="18" charset="0"/>
            </a:endParaRPr>
          </a:p>
          <a:p>
            <a:r>
              <a:rPr lang="en-US" sz="2800" b="1" dirty="0">
                <a:latin typeface="Palatino Linotype" pitchFamily="18" charset="0"/>
              </a:rPr>
              <a:t>Michael Cleveland Sylvester Memorial</a:t>
            </a:r>
          </a:p>
          <a:p>
            <a:r>
              <a:rPr lang="en-US" sz="2800" b="1" dirty="0" smtClean="0">
                <a:latin typeface="Palatino Linotype" pitchFamily="18" charset="0"/>
              </a:rPr>
              <a:t>Scholarship</a:t>
            </a:r>
          </a:p>
          <a:p>
            <a:endParaRPr lang="en-US" b="1" dirty="0">
              <a:latin typeface="Palatino Linotype" pitchFamily="18" charset="0"/>
            </a:endParaRPr>
          </a:p>
          <a:p>
            <a:r>
              <a:rPr lang="en-US" dirty="0">
                <a:latin typeface="Palatino Linotype" pitchFamily="18" charset="0"/>
              </a:rPr>
              <a:t>This scholarship is awarded to a student who participates</a:t>
            </a:r>
          </a:p>
          <a:p>
            <a:r>
              <a:rPr lang="en-US" dirty="0">
                <a:latin typeface="Palatino Linotype" pitchFamily="18" charset="0"/>
              </a:rPr>
              <a:t>in a co-curricular activity and has demonstrated financial</a:t>
            </a:r>
          </a:p>
          <a:p>
            <a:r>
              <a:rPr lang="en-US" dirty="0">
                <a:latin typeface="Palatino Linotype" pitchFamily="18" charset="0"/>
              </a:rPr>
              <a:t>need. (Award up to $5,000)</a:t>
            </a:r>
            <a:endParaRPr lang="en-US" b="1" dirty="0">
              <a:latin typeface="Palatino Linotype" pitchFamily="18" charset="0"/>
            </a:endParaRPr>
          </a:p>
        </p:txBody>
      </p:sp>
      <p:pic>
        <p:nvPicPr>
          <p:cNvPr id="22530" name="Picture 2" descr="C:\Users\mfischer\Desktop\2012 Photos\DSC_017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3048000"/>
            <a:ext cx="4648200" cy="30786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729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3214">
        <p:fade/>
      </p:transition>
    </mc:Choice>
    <mc:Fallback xmlns="">
      <p:transition spd="med" advTm="1321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50818" y="1856233"/>
            <a:ext cx="710738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i="1" dirty="0" smtClean="0">
                <a:latin typeface="Palatino Linotype" pitchFamily="18" charset="0"/>
              </a:rPr>
              <a:t>From the students at Moeller High School…</a:t>
            </a:r>
            <a:endParaRPr lang="en-US" sz="4800" b="1" i="1" dirty="0">
              <a:latin typeface="Palatino Linotyp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5180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3201">
        <p:fade/>
      </p:transition>
    </mc:Choice>
    <mc:Fallback xmlns="">
      <p:transition spd="med" advTm="1320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fischer\Documents\Scholarship Program\Scholarship Breakfast\IMG_23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1801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9955">
        <p:fade/>
      </p:transition>
    </mc:Choice>
    <mc:Fallback xmlns="">
      <p:transition spd="med" advTm="995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fischer\Desktop\IMG_235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381000"/>
            <a:ext cx="8128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2636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9923">
        <p:fade/>
      </p:transition>
    </mc:Choice>
    <mc:Fallback xmlns="">
      <p:transition spd="med" advTm="992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856824" y="381000"/>
            <a:ext cx="7735152" cy="2743200"/>
          </a:xfrm>
        </p:spPr>
        <p:txBody>
          <a:bodyPr>
            <a:noAutofit/>
          </a:bodyPr>
          <a:lstStyle/>
          <a:p>
            <a:endParaRPr lang="en-US" sz="2400" b="1" dirty="0">
              <a:latin typeface="Rockwell" pitchFamily="18" charset="0"/>
            </a:endParaRPr>
          </a:p>
          <a:p>
            <a:pPr algn="ctr"/>
            <a:r>
              <a:rPr lang="en-US" sz="2800" b="1" dirty="0">
                <a:latin typeface="Palatino Linotype" pitchFamily="18" charset="0"/>
              </a:rPr>
              <a:t>Daniel J. Buckley ‘91 </a:t>
            </a:r>
            <a:r>
              <a:rPr lang="en-US" sz="2800" b="1" dirty="0" smtClean="0">
                <a:latin typeface="Palatino Linotype" pitchFamily="18" charset="0"/>
              </a:rPr>
              <a:t>Scholarship</a:t>
            </a:r>
          </a:p>
          <a:p>
            <a:pPr algn="ctr"/>
            <a:endParaRPr lang="en-US" sz="2800" b="1" dirty="0">
              <a:latin typeface="Palatino Linotype" pitchFamily="18" charset="0"/>
            </a:endParaRPr>
          </a:p>
          <a:p>
            <a:pPr algn="ctr"/>
            <a:r>
              <a:rPr lang="en-US" dirty="0">
                <a:latin typeface="Palatino Linotype" pitchFamily="18" charset="0"/>
              </a:rPr>
              <a:t>This scholarship is awarded to one family with three or</a:t>
            </a:r>
          </a:p>
          <a:p>
            <a:pPr algn="ctr"/>
            <a:r>
              <a:rPr lang="en-US" dirty="0">
                <a:latin typeface="Palatino Linotype" pitchFamily="18" charset="0"/>
              </a:rPr>
              <a:t>more children in Catholic elementary or high schools and</a:t>
            </a:r>
          </a:p>
          <a:p>
            <a:pPr algn="ctr"/>
            <a:r>
              <a:rPr lang="en-US" dirty="0">
                <a:latin typeface="Palatino Linotype" pitchFamily="18" charset="0"/>
              </a:rPr>
              <a:t>has demonstrated financial need. ($2,500)</a:t>
            </a:r>
            <a:endParaRPr lang="en-US" b="1" dirty="0">
              <a:latin typeface="Palatino Linotype" pitchFamily="18" charset="0"/>
            </a:endParaRPr>
          </a:p>
        </p:txBody>
      </p:sp>
      <p:pic>
        <p:nvPicPr>
          <p:cNvPr id="1026" name="Picture 2" descr="C:\Users\mfischer\Desktop\2012 Photos\30. AP SCHOLARS.BEST.Label.WE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3543300"/>
            <a:ext cx="3810000" cy="2575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5397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796">
        <p:fade/>
      </p:transition>
    </mc:Choice>
    <mc:Fallback xmlns="">
      <p:transition spd="med" advTm="1279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mfischer\Desktop\IMG_237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7577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138">
        <p:fade/>
      </p:transition>
    </mc:Choice>
    <mc:Fallback xmlns="">
      <p:transition spd="med" advTm="1013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81000"/>
            <a:ext cx="8128000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4123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238">
        <p:fade/>
      </p:transition>
    </mc:Choice>
    <mc:Fallback xmlns="">
      <p:transition spd="med" advTm="1023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fischer\Documents\Scholarship Program\Scholarship Breakfast\IMG_23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8835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571">
        <p:fade/>
      </p:transition>
    </mc:Choice>
    <mc:Fallback xmlns="">
      <p:transition spd="med" advTm="1057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mfischer\Documents\Scholarship Program\Scholarship Breakfast\IMG_23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7443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205">
        <p:fade/>
      </p:transition>
    </mc:Choice>
    <mc:Fallback xmlns="">
      <p:transition spd="med" advTm="1020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mfischer\Documents\Scholarship Program\Scholarship Breakfast\IMG_23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4871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9865">
        <p:fade/>
      </p:transition>
    </mc:Choice>
    <mc:Fallback xmlns="">
      <p:transition spd="med" advTm="986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mfischer\Documents\Scholarship Program\Scholarship Breakfast\IMG_23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6372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9730">
        <p:fade/>
      </p:transition>
    </mc:Choice>
    <mc:Fallback xmlns="">
      <p:transition spd="med" advTm="973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mfischer\Documents\Scholarship Program\Scholarship Breakfast\IMG_23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1690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390">
        <p:fade/>
      </p:transition>
    </mc:Choice>
    <mc:Fallback xmlns="">
      <p:transition spd="med" advTm="1039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mfischer\Documents\Scholarship Program\Scholarship Breakfast\IMG_23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1421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9786">
        <p:fade/>
      </p:transition>
    </mc:Choice>
    <mc:Fallback xmlns="">
      <p:transition spd="med" advTm="978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mfischer\Documents\Scholarship Program\Scholarship Breakfast\IMG_232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3551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214">
        <p:fade/>
      </p:transition>
    </mc:Choice>
    <mc:Fallback xmlns="">
      <p:transition spd="med" advTm="1021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mfischer\Documents\Scholarship Program\Scholarship Breakfast\IMG_232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5930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465">
        <p:fade/>
      </p:transition>
    </mc:Choice>
    <mc:Fallback xmlns="">
      <p:transition spd="med" advTm="1046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533400" y="533400"/>
            <a:ext cx="7735152" cy="3124200"/>
          </a:xfrm>
        </p:spPr>
        <p:txBody>
          <a:bodyPr>
            <a:noAutofit/>
          </a:bodyPr>
          <a:lstStyle/>
          <a:p>
            <a:endParaRPr lang="en-US" sz="2400" b="1" dirty="0">
              <a:latin typeface="Rockwell" pitchFamily="18" charset="0"/>
            </a:endParaRPr>
          </a:p>
          <a:p>
            <a:pPr algn="ctr"/>
            <a:r>
              <a:rPr lang="en-US" sz="2800" b="1" dirty="0">
                <a:latin typeface="Palatino Linotype" pitchFamily="18" charset="0"/>
              </a:rPr>
              <a:t>Curran Family </a:t>
            </a:r>
            <a:r>
              <a:rPr lang="en-US" sz="2800" b="1" dirty="0" smtClean="0">
                <a:latin typeface="Palatino Linotype" pitchFamily="18" charset="0"/>
              </a:rPr>
              <a:t>Scholarship</a:t>
            </a:r>
          </a:p>
          <a:p>
            <a:pPr algn="ctr"/>
            <a:endParaRPr lang="en-US" sz="2800" b="1" dirty="0"/>
          </a:p>
          <a:p>
            <a:pPr algn="ctr"/>
            <a:r>
              <a:rPr lang="en-US" dirty="0">
                <a:latin typeface="Palatino Linotype" pitchFamily="18" charset="0"/>
              </a:rPr>
              <a:t>This scholarship will be awarded to a student who participates</a:t>
            </a:r>
          </a:p>
          <a:p>
            <a:pPr algn="ctr"/>
            <a:r>
              <a:rPr lang="en-US" dirty="0">
                <a:latin typeface="Palatino Linotype" pitchFamily="18" charset="0"/>
              </a:rPr>
              <a:t>in at least one co-curricular activity, who is committed</a:t>
            </a:r>
          </a:p>
          <a:p>
            <a:pPr algn="ctr"/>
            <a:r>
              <a:rPr lang="en-US" dirty="0">
                <a:latin typeface="Palatino Linotype" pitchFamily="18" charset="0"/>
              </a:rPr>
              <a:t>to community service and pastoral ministries, and has</a:t>
            </a:r>
          </a:p>
          <a:p>
            <a:pPr algn="ctr"/>
            <a:r>
              <a:rPr lang="en-US" dirty="0">
                <a:latin typeface="Palatino Linotype" pitchFamily="18" charset="0"/>
              </a:rPr>
              <a:t>demonstrates financial need. This scholarship is renewable</a:t>
            </a:r>
          </a:p>
          <a:p>
            <a:pPr algn="ctr"/>
            <a:r>
              <a:rPr lang="en-US" dirty="0">
                <a:latin typeface="Palatino Linotype" pitchFamily="18" charset="0"/>
              </a:rPr>
              <a:t>if the criterion is met. ($10,000, multiple awards)</a:t>
            </a:r>
            <a:endParaRPr lang="en-US" b="1" dirty="0">
              <a:latin typeface="Palatino Linotype" pitchFamily="18" charset="0"/>
            </a:endParaRPr>
          </a:p>
        </p:txBody>
      </p:sp>
      <p:pic>
        <p:nvPicPr>
          <p:cNvPr id="2050" name="Picture 2" descr="C:\Users\mfischer\Desktop\2012 Photos\3GuysinWhiteShirtsCrosses&amp;Tie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905250"/>
            <a:ext cx="3352800" cy="223570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3227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3039">
        <p:fade/>
      </p:transition>
    </mc:Choice>
    <mc:Fallback xmlns="">
      <p:transition spd="med" advTm="1303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C:\Users\mfischer\Documents\Scholarship Program\Scholarship Breakfast\IMG_232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3206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865">
        <p:fade/>
      </p:transition>
    </mc:Choice>
    <mc:Fallback xmlns="">
      <p:transition spd="med" advTm="1086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073"/>
            <a:ext cx="5562600" cy="741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7018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510">
        <p:fade/>
      </p:transition>
    </mc:Choice>
    <mc:Fallback xmlns="">
      <p:transition spd="med" advTm="1051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mfischer\Documents\Scholarship Program\Scholarship Breakfast\IMG_23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946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532">
        <p:fade/>
      </p:transition>
    </mc:Choice>
    <mc:Fallback xmlns="">
      <p:transition spd="med" advTm="1053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mfischer\Documents\Scholarship Program\Scholarship Breakfast\IMG_233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7809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191">
        <p:fade/>
      </p:transition>
    </mc:Choice>
    <mc:Fallback xmlns="">
      <p:transition spd="med" advTm="1019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mfischer\Documents\Scholarship Program\Scholarship Breakfast\IMG_233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677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1095">
        <p:fade/>
      </p:transition>
    </mc:Choice>
    <mc:Fallback xmlns="">
      <p:transition spd="med" advTm="1109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6096000" cy="812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9752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575">
        <p:fade/>
      </p:transition>
    </mc:Choice>
    <mc:Fallback xmlns="">
      <p:transition spd="med" advTm="1057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mfischer\Desktop\IMG_237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0" t="2813" r="10626" b="9062"/>
          <a:stretch/>
        </p:blipFill>
        <p:spPr bwMode="auto">
          <a:xfrm>
            <a:off x="838200" y="381000"/>
            <a:ext cx="7467600" cy="6086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1474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9274">
        <p:fade/>
      </p:transition>
    </mc:Choice>
    <mc:Fallback xmlns="">
      <p:transition spd="med" advTm="927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293"/>
            <a:ext cx="6096000" cy="812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1845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9611">
        <p:fade/>
      </p:transition>
    </mc:Choice>
    <mc:Fallback xmlns="">
      <p:transition spd="med" advTm="961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mfischer\Documents\Scholarship Program\Scholarship Breakfast\IMG_234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9282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808">
        <p:fade/>
      </p:transition>
    </mc:Choice>
    <mc:Fallback xmlns="">
      <p:transition spd="med" advTm="1080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mfischer\Documents\Scholarship Program\Scholarship Breakfast\IMG_234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8967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9761">
        <p:fade/>
      </p:transition>
    </mc:Choice>
    <mc:Fallback xmlns="">
      <p:transition spd="med" advTm="976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781050" y="1219200"/>
            <a:ext cx="7735152" cy="5029200"/>
          </a:xfrm>
        </p:spPr>
        <p:txBody>
          <a:bodyPr>
            <a:noAutofit/>
          </a:bodyPr>
          <a:lstStyle/>
          <a:p>
            <a:endParaRPr lang="en-US" sz="2400" b="1" dirty="0">
              <a:latin typeface="Rockwell" pitchFamily="18" charset="0"/>
            </a:endParaRPr>
          </a:p>
          <a:p>
            <a:pPr algn="r"/>
            <a:r>
              <a:rPr lang="en-US" sz="2800" b="1" dirty="0">
                <a:latin typeface="Palatino Linotype" pitchFamily="18" charset="0"/>
              </a:rPr>
              <a:t>The Catino Family </a:t>
            </a:r>
            <a:r>
              <a:rPr lang="en-US" sz="2800" b="1" dirty="0" smtClean="0">
                <a:latin typeface="Palatino Linotype" pitchFamily="18" charset="0"/>
              </a:rPr>
              <a:t>Scholarship</a:t>
            </a:r>
          </a:p>
          <a:p>
            <a:pPr algn="r"/>
            <a:endParaRPr lang="en-US" sz="2800" b="1" dirty="0">
              <a:latin typeface="Palatino Linotype" pitchFamily="18" charset="0"/>
            </a:endParaRPr>
          </a:p>
          <a:p>
            <a:pPr algn="r"/>
            <a:r>
              <a:rPr lang="en-US" dirty="0">
                <a:latin typeface="Palatino Linotype" pitchFamily="18" charset="0"/>
              </a:rPr>
              <a:t>This scholarship will be awarded to a student with demonstrated</a:t>
            </a:r>
          </a:p>
          <a:p>
            <a:pPr algn="r"/>
            <a:r>
              <a:rPr lang="en-US" dirty="0">
                <a:latin typeface="Palatino Linotype" pitchFamily="18" charset="0"/>
              </a:rPr>
              <a:t>financial need. Recipients must score in the</a:t>
            </a:r>
          </a:p>
          <a:p>
            <a:pPr algn="r"/>
            <a:r>
              <a:rPr lang="en-US" dirty="0">
                <a:latin typeface="Palatino Linotype" pitchFamily="18" charset="0"/>
              </a:rPr>
              <a:t>90th percentile or higher on the Moeller Placement Exam</a:t>
            </a:r>
          </a:p>
          <a:p>
            <a:pPr algn="r"/>
            <a:r>
              <a:rPr lang="en-US" dirty="0">
                <a:latin typeface="Palatino Linotype" pitchFamily="18" charset="0"/>
              </a:rPr>
              <a:t>and demonstrate academic excellence at the </a:t>
            </a:r>
            <a:r>
              <a:rPr lang="en-US" dirty="0" err="1">
                <a:latin typeface="Palatino Linotype" pitchFamily="18" charset="0"/>
              </a:rPr>
              <a:t>gradeschool</a:t>
            </a:r>
            <a:endParaRPr lang="en-US" dirty="0">
              <a:latin typeface="Palatino Linotype" pitchFamily="18" charset="0"/>
            </a:endParaRPr>
          </a:p>
          <a:p>
            <a:pPr algn="r"/>
            <a:r>
              <a:rPr lang="en-US" dirty="0">
                <a:latin typeface="Palatino Linotype" pitchFamily="18" charset="0"/>
              </a:rPr>
              <a:t>level. This scholarship is renewable based on maintaining</a:t>
            </a:r>
          </a:p>
          <a:p>
            <a:pPr algn="r"/>
            <a:r>
              <a:rPr lang="en-US" dirty="0">
                <a:latin typeface="Palatino Linotype" pitchFamily="18" charset="0"/>
              </a:rPr>
              <a:t>First Honors and demonstrating financial need.</a:t>
            </a:r>
          </a:p>
          <a:p>
            <a:pPr algn="r"/>
            <a:r>
              <a:rPr lang="en-US" dirty="0">
                <a:latin typeface="Palatino Linotype" pitchFamily="18" charset="0"/>
              </a:rPr>
              <a:t>($75,000 total award, multiple scholarships awarded)</a:t>
            </a:r>
            <a:endParaRPr lang="en-US" b="1" dirty="0">
              <a:latin typeface="Palatino Linotype" pitchFamily="18" charset="0"/>
            </a:endParaRPr>
          </a:p>
        </p:txBody>
      </p:sp>
      <p:pic>
        <p:nvPicPr>
          <p:cNvPr id="3074" name="Picture 2" descr="C:\Users\mfischer\Desktop\2012 Photos\MoellerGraduation.2012.Trinity.ChurchGroup.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24" y="457200"/>
            <a:ext cx="3197224" cy="21242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5657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687">
        <p:fade/>
      </p:transition>
    </mc:Choice>
    <mc:Fallback xmlns="">
      <p:transition spd="med" advTm="1268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3" descr="C:\Users\mfischer\Documents\Scholarship Program\Scholarship Breakfast\IMG_234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9537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196">
        <p:fade/>
      </p:transition>
    </mc:Choice>
    <mc:Fallback xmlns="">
      <p:transition spd="med" advTm="1019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fischer\Desktop\IMG_235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196974" y="917575"/>
            <a:ext cx="7340600" cy="550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2596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196">
        <p:fade/>
      </p:transition>
    </mc:Choice>
    <mc:Fallback xmlns="">
      <p:transition spd="med" advTm="1019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0"/>
            <a:ext cx="6096000" cy="812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6085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936">
        <p:fade/>
      </p:transition>
    </mc:Choice>
    <mc:Fallback xmlns="">
      <p:transition spd="med" advTm="793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mfischer\Desktop\IMG_237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7907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785">
        <p:fade/>
      </p:transition>
    </mc:Choice>
    <mc:Fallback xmlns="">
      <p:transition spd="med" advTm="878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mfischer\Desktop\IMG_236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59" t="12500" r="8750" b="2812"/>
          <a:stretch/>
        </p:blipFill>
        <p:spPr bwMode="auto">
          <a:xfrm>
            <a:off x="762000" y="304800"/>
            <a:ext cx="7543800" cy="5960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8088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203">
        <p:fade/>
      </p:transition>
    </mc:Choice>
    <mc:Fallback xmlns="">
      <p:transition spd="med" advTm="1020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mfischer\Desktop\IMG_235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3265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31">
        <p:fade/>
      </p:transition>
    </mc:Choice>
    <mc:Fallback xmlns="">
      <p:transition spd="med" advTm="1003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28700" y="1066800"/>
            <a:ext cx="7239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 smtClean="0">
                <a:solidFill>
                  <a:srgbClr val="FFC000"/>
                </a:solidFill>
                <a:latin typeface="Palatino Linotype" pitchFamily="18" charset="0"/>
              </a:rPr>
              <a:t>Special Thanks</a:t>
            </a:r>
          </a:p>
          <a:p>
            <a:pPr algn="ctr"/>
            <a:r>
              <a:rPr lang="en-US" sz="4000" dirty="0" smtClean="0">
                <a:solidFill>
                  <a:srgbClr val="FFC000"/>
                </a:solidFill>
                <a:latin typeface="Palatino Linotype" pitchFamily="18" charset="0"/>
              </a:rPr>
              <a:t>To all Members</a:t>
            </a:r>
          </a:p>
          <a:p>
            <a:pPr algn="ctr"/>
            <a:r>
              <a:rPr lang="en-US" sz="4000" dirty="0" smtClean="0">
                <a:solidFill>
                  <a:srgbClr val="FFC000"/>
                </a:solidFill>
                <a:latin typeface="Palatino Linotype" pitchFamily="18" charset="0"/>
              </a:rPr>
              <a:t>Of the Moeller High School</a:t>
            </a:r>
          </a:p>
          <a:p>
            <a:pPr algn="ctr"/>
            <a:r>
              <a:rPr lang="en-US" sz="4000" dirty="0" smtClean="0">
                <a:solidFill>
                  <a:srgbClr val="FFC000"/>
                </a:solidFill>
                <a:latin typeface="Palatino Linotype" pitchFamily="18" charset="0"/>
              </a:rPr>
              <a:t>Scholarship Committee</a:t>
            </a:r>
            <a:endParaRPr lang="en-US" sz="4000" dirty="0">
              <a:solidFill>
                <a:srgbClr val="FFC000"/>
              </a:solidFill>
              <a:latin typeface="Palatino Linotype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9050" y="3886200"/>
            <a:ext cx="1638300" cy="163830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576057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436">
        <p:fade/>
      </p:transition>
    </mc:Choice>
    <mc:Fallback xmlns="">
      <p:transition spd="med" advTm="1043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762000" y="685800"/>
            <a:ext cx="7848600" cy="2667000"/>
          </a:xfrm>
        </p:spPr>
        <p:txBody>
          <a:bodyPr>
            <a:noAutofit/>
          </a:bodyPr>
          <a:lstStyle/>
          <a:p>
            <a:endParaRPr lang="en-US" sz="2400" b="1" dirty="0">
              <a:latin typeface="Rockwell" pitchFamily="18" charset="0"/>
            </a:endParaRPr>
          </a:p>
          <a:p>
            <a:r>
              <a:rPr lang="en-US" sz="2800" b="1" dirty="0">
                <a:latin typeface="Palatino Linotype" pitchFamily="18" charset="0"/>
              </a:rPr>
              <a:t>Christopher Michael ‘08 and</a:t>
            </a:r>
          </a:p>
          <a:p>
            <a:r>
              <a:rPr lang="en-US" sz="2800" b="1" dirty="0">
                <a:latin typeface="Palatino Linotype" pitchFamily="18" charset="0"/>
              </a:rPr>
              <a:t>Blake Peter ‘13 Chambliss </a:t>
            </a:r>
            <a:r>
              <a:rPr lang="en-US" sz="2800" b="1" dirty="0" smtClean="0">
                <a:latin typeface="Palatino Linotype" pitchFamily="18" charset="0"/>
              </a:rPr>
              <a:t>Scholarship</a:t>
            </a:r>
          </a:p>
          <a:p>
            <a:endParaRPr lang="en-US" b="1" dirty="0">
              <a:latin typeface="Palatino Linotype" pitchFamily="18" charset="0"/>
            </a:endParaRPr>
          </a:p>
          <a:p>
            <a:r>
              <a:rPr lang="en-US" dirty="0">
                <a:latin typeface="Palatino Linotype" pitchFamily="18" charset="0"/>
              </a:rPr>
              <a:t>This scholarship will be awarded to a deserving </a:t>
            </a:r>
            <a:r>
              <a:rPr lang="en-US" dirty="0" smtClean="0">
                <a:latin typeface="Palatino Linotype" pitchFamily="18" charset="0"/>
              </a:rPr>
              <a:t>student who </a:t>
            </a:r>
            <a:r>
              <a:rPr lang="en-US" dirty="0">
                <a:latin typeface="Palatino Linotype" pitchFamily="18" charset="0"/>
              </a:rPr>
              <a:t>is service oriented, participates in at least </a:t>
            </a:r>
            <a:r>
              <a:rPr lang="en-US" dirty="0" smtClean="0">
                <a:latin typeface="Palatino Linotype" pitchFamily="18" charset="0"/>
              </a:rPr>
              <a:t>one co-curricular </a:t>
            </a:r>
            <a:r>
              <a:rPr lang="en-US" dirty="0">
                <a:latin typeface="Palatino Linotype" pitchFamily="18" charset="0"/>
              </a:rPr>
              <a:t>activity, and demonstrates financial need</a:t>
            </a:r>
            <a:r>
              <a:rPr lang="en-US" dirty="0" smtClean="0">
                <a:latin typeface="Palatino Linotype" pitchFamily="18" charset="0"/>
              </a:rPr>
              <a:t>. ($</a:t>
            </a:r>
            <a:r>
              <a:rPr lang="en-US" dirty="0">
                <a:latin typeface="Palatino Linotype" pitchFamily="18" charset="0"/>
              </a:rPr>
              <a:t>1,000)</a:t>
            </a:r>
            <a:endParaRPr lang="en-US" b="1" dirty="0">
              <a:latin typeface="Palatino Linotype" pitchFamily="18" charset="0"/>
            </a:endParaRPr>
          </a:p>
        </p:txBody>
      </p:sp>
      <p:pic>
        <p:nvPicPr>
          <p:cNvPr id="4098" name="Picture 2" descr="C:\Users\mfischer\Desktop\2012 Photos\DSC_02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657600"/>
            <a:ext cx="3368743" cy="22312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760584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577">
        <p:fade/>
      </p:transition>
    </mc:Choice>
    <mc:Fallback xmlns="">
      <p:transition spd="med" advTm="1257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971124" y="1676400"/>
            <a:ext cx="7735152" cy="4419600"/>
          </a:xfrm>
        </p:spPr>
        <p:txBody>
          <a:bodyPr>
            <a:noAutofit/>
          </a:bodyPr>
          <a:lstStyle/>
          <a:p>
            <a:endParaRPr lang="en-US" sz="2400" b="1" dirty="0">
              <a:latin typeface="Rockwell" pitchFamily="18" charset="0"/>
            </a:endParaRPr>
          </a:p>
          <a:p>
            <a:pPr algn="ctr"/>
            <a:r>
              <a:rPr lang="en-US" sz="2800" b="1" dirty="0">
                <a:latin typeface="Palatino Linotype" pitchFamily="18" charset="0"/>
              </a:rPr>
              <a:t>Jim </a:t>
            </a:r>
            <a:r>
              <a:rPr lang="en-US" sz="2800" b="1" dirty="0" err="1">
                <a:latin typeface="Palatino Linotype" pitchFamily="18" charset="0"/>
              </a:rPr>
              <a:t>Champlin</a:t>
            </a:r>
            <a:r>
              <a:rPr lang="en-US" sz="2800" b="1" dirty="0">
                <a:latin typeface="Palatino Linotype" pitchFamily="18" charset="0"/>
              </a:rPr>
              <a:t> ‘72 Trinity House </a:t>
            </a:r>
            <a:r>
              <a:rPr lang="en-US" sz="2800" b="1" dirty="0" smtClean="0">
                <a:latin typeface="Palatino Linotype" pitchFamily="18" charset="0"/>
              </a:rPr>
              <a:t>Scholarship</a:t>
            </a:r>
          </a:p>
          <a:p>
            <a:pPr algn="ctr"/>
            <a:endParaRPr lang="en-US" b="1" dirty="0">
              <a:latin typeface="Palatino Linotype" pitchFamily="18" charset="0"/>
            </a:endParaRPr>
          </a:p>
          <a:p>
            <a:pPr algn="ctr"/>
            <a:r>
              <a:rPr lang="en-US" dirty="0">
                <a:latin typeface="Palatino Linotype" pitchFamily="18" charset="0"/>
              </a:rPr>
              <a:t>This scholarship was established in honor of Jim “Champ”</a:t>
            </a:r>
          </a:p>
          <a:p>
            <a:pPr algn="ctr"/>
            <a:r>
              <a:rPr lang="en-US" dirty="0" err="1">
                <a:latin typeface="Palatino Linotype" pitchFamily="18" charset="0"/>
              </a:rPr>
              <a:t>Champlin</a:t>
            </a:r>
            <a:r>
              <a:rPr lang="en-US" dirty="0">
                <a:latin typeface="Palatino Linotype" pitchFamily="18" charset="0"/>
              </a:rPr>
              <a:t>, Trinity House Dean and Moeller Religion Teacher.</a:t>
            </a:r>
          </a:p>
          <a:p>
            <a:pPr algn="ctr"/>
            <a:r>
              <a:rPr lang="en-US" dirty="0">
                <a:latin typeface="Palatino Linotype" pitchFamily="18" charset="0"/>
              </a:rPr>
              <a:t>This scholarship will be awarded to a Trinity House</a:t>
            </a:r>
          </a:p>
          <a:p>
            <a:pPr algn="ctr"/>
            <a:r>
              <a:rPr lang="en-US" dirty="0">
                <a:latin typeface="Palatino Linotype" pitchFamily="18" charset="0"/>
              </a:rPr>
              <a:t>student who exemplifies the Trinity House characteristics</a:t>
            </a:r>
          </a:p>
          <a:p>
            <a:pPr algn="ctr"/>
            <a:r>
              <a:rPr lang="en-US" dirty="0">
                <a:latin typeface="Palatino Linotype" pitchFamily="18" charset="0"/>
              </a:rPr>
              <a:t>of brotherhood, unity, and Christian values, and who has</a:t>
            </a:r>
          </a:p>
          <a:p>
            <a:pPr algn="ctr"/>
            <a:r>
              <a:rPr lang="en-US" dirty="0">
                <a:latin typeface="Palatino Linotype" pitchFamily="18" charset="0"/>
              </a:rPr>
              <a:t>demonstrated financial need. This scholarship is renewable</a:t>
            </a:r>
          </a:p>
          <a:p>
            <a:pPr algn="ctr"/>
            <a:r>
              <a:rPr lang="en-US" dirty="0">
                <a:latin typeface="Palatino Linotype" pitchFamily="18" charset="0"/>
              </a:rPr>
              <a:t>as long as the student remains on the Honor Roll and</a:t>
            </a:r>
          </a:p>
          <a:p>
            <a:pPr algn="ctr"/>
            <a:r>
              <a:rPr lang="en-US" dirty="0">
                <a:latin typeface="Palatino Linotype" pitchFamily="18" charset="0"/>
              </a:rPr>
              <a:t>continues to meet the scholarship criteria. This is awarded</a:t>
            </a:r>
          </a:p>
          <a:p>
            <a:pPr algn="ctr"/>
            <a:r>
              <a:rPr lang="en-US" dirty="0">
                <a:latin typeface="Palatino Linotype" pitchFamily="18" charset="0"/>
              </a:rPr>
              <a:t>to a sophomore or junior. (Award amount, </a:t>
            </a:r>
            <a:r>
              <a:rPr lang="en-US" dirty="0" smtClean="0">
                <a:latin typeface="Palatino Linotype" pitchFamily="18" charset="0"/>
              </a:rPr>
              <a:t>TBD)</a:t>
            </a:r>
            <a:endParaRPr lang="en-US" b="1" dirty="0">
              <a:latin typeface="Palatino Linotype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457200"/>
            <a:ext cx="1143000" cy="114300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113646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3035">
        <p:fade/>
      </p:transition>
    </mc:Choice>
    <mc:Fallback xmlns="">
      <p:transition spd="med" advTm="1303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838200" y="457200"/>
            <a:ext cx="7735152" cy="3352800"/>
          </a:xfrm>
        </p:spPr>
        <p:txBody>
          <a:bodyPr>
            <a:noAutofit/>
          </a:bodyPr>
          <a:lstStyle/>
          <a:p>
            <a:pPr algn="ctr"/>
            <a:endParaRPr lang="en-US" sz="2400" b="1" dirty="0">
              <a:latin typeface="Rockwell" pitchFamily="18" charset="0"/>
            </a:endParaRPr>
          </a:p>
          <a:p>
            <a:pPr algn="ctr"/>
            <a:r>
              <a:rPr lang="en-US" sz="2800" b="1" dirty="0">
                <a:latin typeface="Palatino Linotype" pitchFamily="18" charset="0"/>
              </a:rPr>
              <a:t>Bill &amp; Debbie Geiger Family </a:t>
            </a:r>
            <a:r>
              <a:rPr lang="en-US" sz="2800" b="1" dirty="0" smtClean="0">
                <a:latin typeface="Palatino Linotype" pitchFamily="18" charset="0"/>
              </a:rPr>
              <a:t>Scholarship</a:t>
            </a:r>
          </a:p>
          <a:p>
            <a:pPr algn="ctr"/>
            <a:endParaRPr lang="en-US" b="1" dirty="0">
              <a:latin typeface="Palatino Linotype" pitchFamily="18" charset="0"/>
            </a:endParaRPr>
          </a:p>
          <a:p>
            <a:pPr algn="ctr"/>
            <a:r>
              <a:rPr lang="en-US" dirty="0">
                <a:latin typeface="Palatino Linotype" pitchFamily="18" charset="0"/>
              </a:rPr>
              <a:t>This scholarship will be awarded to a student with demonstrated</a:t>
            </a:r>
          </a:p>
          <a:p>
            <a:pPr algn="ctr"/>
            <a:r>
              <a:rPr lang="en-US" dirty="0">
                <a:latin typeface="Palatino Linotype" pitchFamily="18" charset="0"/>
              </a:rPr>
              <a:t>financial need. The award will be renewable</a:t>
            </a:r>
          </a:p>
          <a:p>
            <a:pPr algn="ctr"/>
            <a:r>
              <a:rPr lang="en-US" dirty="0">
                <a:latin typeface="Palatino Linotype" pitchFamily="18" charset="0"/>
              </a:rPr>
              <a:t>each year if the student remains on the Honor Roll and</a:t>
            </a:r>
          </a:p>
          <a:p>
            <a:pPr algn="ctr"/>
            <a:r>
              <a:rPr lang="en-US" dirty="0">
                <a:latin typeface="Palatino Linotype" pitchFamily="18" charset="0"/>
              </a:rPr>
              <a:t>participates in at least two co-curricular activities. This</a:t>
            </a:r>
          </a:p>
          <a:p>
            <a:pPr algn="ctr"/>
            <a:r>
              <a:rPr lang="en-US" dirty="0">
                <a:latin typeface="Palatino Linotype" pitchFamily="18" charset="0"/>
              </a:rPr>
              <a:t>Man of Moeller will also display Christian leadership at</a:t>
            </a:r>
          </a:p>
          <a:p>
            <a:pPr algn="ctr"/>
            <a:r>
              <a:rPr lang="en-US" dirty="0">
                <a:latin typeface="Palatino Linotype" pitchFamily="18" charset="0"/>
              </a:rPr>
              <a:t>Moeller and within the community. ($1,000)</a:t>
            </a:r>
            <a:endParaRPr lang="en-US" b="1" dirty="0">
              <a:latin typeface="Palatino Linotype" pitchFamily="18" charset="0"/>
            </a:endParaRPr>
          </a:p>
        </p:txBody>
      </p:sp>
      <p:pic>
        <p:nvPicPr>
          <p:cNvPr id="6146" name="Picture 2" descr="C:\Users\mfischer\Desktop\2012 Photos\2012FROSHOrient.FightSongOrgan.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3962400"/>
            <a:ext cx="4370388" cy="25168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8257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686">
        <p:fade/>
      </p:transition>
    </mc:Choice>
    <mc:Fallback xmlns="">
      <p:transition spd="med" advTm="1268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533400" y="1295400"/>
            <a:ext cx="5257800" cy="3200400"/>
          </a:xfrm>
        </p:spPr>
        <p:txBody>
          <a:bodyPr>
            <a:noAutofit/>
          </a:bodyPr>
          <a:lstStyle/>
          <a:p>
            <a:endParaRPr lang="en-US" sz="2400" b="1" dirty="0">
              <a:latin typeface="Rockwell" pitchFamily="18" charset="0"/>
            </a:endParaRPr>
          </a:p>
          <a:p>
            <a:r>
              <a:rPr lang="en-US" sz="2800" b="1" dirty="0" err="1">
                <a:latin typeface="Palatino Linotype" pitchFamily="18" charset="0"/>
              </a:rPr>
              <a:t>Grau</a:t>
            </a:r>
            <a:r>
              <a:rPr lang="en-US" sz="2800" b="1" dirty="0">
                <a:latin typeface="Palatino Linotype" pitchFamily="18" charset="0"/>
              </a:rPr>
              <a:t> Family </a:t>
            </a:r>
            <a:r>
              <a:rPr lang="en-US" sz="2800" b="1" dirty="0" smtClean="0">
                <a:latin typeface="Palatino Linotype" pitchFamily="18" charset="0"/>
              </a:rPr>
              <a:t>Scholarship</a:t>
            </a:r>
          </a:p>
          <a:p>
            <a:endParaRPr lang="en-US" b="1" dirty="0">
              <a:latin typeface="Palatino Linotype" pitchFamily="18" charset="0"/>
            </a:endParaRPr>
          </a:p>
          <a:p>
            <a:r>
              <a:rPr lang="en-US" dirty="0">
                <a:latin typeface="Palatino Linotype" pitchFamily="18" charset="0"/>
              </a:rPr>
              <a:t>This scholarship will be awarded to a young man </a:t>
            </a:r>
            <a:r>
              <a:rPr lang="en-US" dirty="0" smtClean="0">
                <a:latin typeface="Palatino Linotype" pitchFamily="18" charset="0"/>
              </a:rPr>
              <a:t>who exemplifies </a:t>
            </a:r>
            <a:r>
              <a:rPr lang="en-US" dirty="0">
                <a:latin typeface="Palatino Linotype" pitchFamily="18" charset="0"/>
              </a:rPr>
              <a:t>the true character of a “Man of Moeller,” </a:t>
            </a:r>
            <a:r>
              <a:rPr lang="en-US" dirty="0" smtClean="0">
                <a:latin typeface="Palatino Linotype" pitchFamily="18" charset="0"/>
              </a:rPr>
              <a:t>demonstrates leadership </a:t>
            </a:r>
            <a:r>
              <a:rPr lang="en-US" dirty="0">
                <a:latin typeface="Palatino Linotype" pitchFamily="18" charset="0"/>
              </a:rPr>
              <a:t>among his classmates, and provides</a:t>
            </a:r>
          </a:p>
          <a:p>
            <a:r>
              <a:rPr lang="en-US" dirty="0">
                <a:latin typeface="Palatino Linotype" pitchFamily="18" charset="0"/>
              </a:rPr>
              <a:t>service to his community, and whose family </a:t>
            </a:r>
            <a:r>
              <a:rPr lang="en-US" dirty="0" smtClean="0">
                <a:latin typeface="Palatino Linotype" pitchFamily="18" charset="0"/>
              </a:rPr>
              <a:t>demonstrates financial </a:t>
            </a:r>
            <a:r>
              <a:rPr lang="en-US" dirty="0">
                <a:latin typeface="Palatino Linotype" pitchFamily="18" charset="0"/>
              </a:rPr>
              <a:t>need. ($2,800)</a:t>
            </a:r>
            <a:endParaRPr lang="en-US" b="1" dirty="0">
              <a:latin typeface="Palatino Linotype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8850" y="1295400"/>
            <a:ext cx="2514600" cy="3781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318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3330">
        <p:fade/>
      </p:transition>
    </mc:Choice>
    <mc:Fallback xmlns="">
      <p:transition spd="med" advTm="1333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cholarship Breakfast Powerpoint">
  <a:themeElements>
    <a:clrScheme name="Custom 2">
      <a:dk1>
        <a:sysClr val="windowText" lastClr="000000"/>
      </a:dk1>
      <a:lt1>
        <a:sysClr val="window" lastClr="FFFFFF"/>
      </a:lt1>
      <a:dk2>
        <a:srgbClr val="00349E"/>
      </a:dk2>
      <a:lt2>
        <a:srgbClr val="FFFF00"/>
      </a:lt2>
      <a:accent1>
        <a:srgbClr val="FFC000"/>
      </a:accent1>
      <a:accent2>
        <a:srgbClr val="00194F"/>
      </a:accent2>
      <a:accent3>
        <a:srgbClr val="2B71FF"/>
      </a:accent3>
      <a:accent4>
        <a:srgbClr val="005BD3"/>
      </a:accent4>
      <a:accent5>
        <a:srgbClr val="005BD3"/>
      </a:accent5>
      <a:accent6>
        <a:srgbClr val="00349E"/>
      </a:accent6>
      <a:hlink>
        <a:srgbClr val="17BBFD"/>
      </a:hlink>
      <a:folHlink>
        <a:srgbClr val="000000"/>
      </a:folHlink>
    </a:clrScheme>
    <a:fontScheme name="Thermal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erm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63500" dist="38100" dir="81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101600" dist="63500" dir="81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000000"/>
            </a:lightRig>
          </a:scene3d>
          <a:sp3d>
            <a:bevelT h="190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lumMod val="125000"/>
              </a:schemeClr>
            </a:gs>
            <a:gs pos="55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90000"/>
                <a:satMod val="300000"/>
                <a:lumMod val="9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8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Scholarship Breakfast Powerpoint</Template>
  <TotalTime>104</TotalTime>
  <Words>3247</Words>
  <Application>Microsoft Office PowerPoint</Application>
  <PresentationFormat>On-screen Show (4:3)</PresentationFormat>
  <Paragraphs>251</Paragraphs>
  <Slides>56</Slides>
  <Notes>28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57" baseType="lpstr">
      <vt:lpstr>Scholarship Breakfast Powerpoint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Moeller High School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Fischer, Mary (Staff)</dc:creator>
  <cp:lastModifiedBy>Fischer, Mary (Staff)</cp:lastModifiedBy>
  <cp:revision>14</cp:revision>
  <cp:lastPrinted>2012-08-28T21:04:57Z</cp:lastPrinted>
  <dcterms:created xsi:type="dcterms:W3CDTF">2012-10-04T00:52:05Z</dcterms:created>
  <dcterms:modified xsi:type="dcterms:W3CDTF">2012-10-04T02:58:56Z</dcterms:modified>
</cp:coreProperties>
</file>